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72" r:id="rId5"/>
    <p:sldId id="271" r:id="rId6"/>
    <p:sldId id="268" r:id="rId7"/>
    <p:sldId id="259" r:id="rId8"/>
    <p:sldId id="266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9" r:id="rId17"/>
    <p:sldId id="27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73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77CC89-1A99-478A-B6BD-BF92E56B877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22BD6A-28B8-4BCE-A208-F00C5A798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94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2852F-BCB4-48BC-99F0-A52C921D4245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630B3-5D58-4F20-8824-24F421F7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7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CB6EC-7C28-44C5-8922-13733AD4E1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2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D914A3F-B432-47F2-A8B2-D0A89BEC213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8869E4C-0732-484D-AF5E-8A7C907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A3F-B432-47F2-A8B2-D0A89BEC213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9E4C-0732-484D-AF5E-8A7C907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A3F-B432-47F2-A8B2-D0A89BEC213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9E4C-0732-484D-AF5E-8A7C907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A3F-B432-47F2-A8B2-D0A89BEC213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9E4C-0732-484D-AF5E-8A7C907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A3F-B432-47F2-A8B2-D0A89BEC213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9E4C-0732-484D-AF5E-8A7C907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A3F-B432-47F2-A8B2-D0A89BEC213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9E4C-0732-484D-AF5E-8A7C9074DC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A3F-B432-47F2-A8B2-D0A89BEC213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9E4C-0732-484D-AF5E-8A7C9074DC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A3F-B432-47F2-A8B2-D0A89BEC213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9E4C-0732-484D-AF5E-8A7C907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A3F-B432-47F2-A8B2-D0A89BEC213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9E4C-0732-484D-AF5E-8A7C907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D914A3F-B432-47F2-A8B2-D0A89BEC213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8869E4C-0732-484D-AF5E-8A7C907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D914A3F-B432-47F2-A8B2-D0A89BEC213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8869E4C-0732-484D-AF5E-8A7C9074D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D914A3F-B432-47F2-A8B2-D0A89BEC213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8869E4C-0732-484D-AF5E-8A7C9074DC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h.state.fl.us/mqa/491/" TargetMode="External"/><Relationship Id="rId2" Type="http://schemas.openxmlformats.org/officeDocument/2006/relationships/hyperlink" Target="http://www.counselin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wb.troy.edu/" TargetMode="External"/><Relationship Id="rId5" Type="http://schemas.openxmlformats.org/officeDocument/2006/relationships/hyperlink" Target="http://www.amhca.org/" TargetMode="External"/><Relationship Id="rId4" Type="http://schemas.openxmlformats.org/officeDocument/2006/relationships/hyperlink" Target="http://www.nbcc.org/stateboardma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matise@troy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838200"/>
            <a:ext cx="5723468" cy="2784825"/>
          </a:xfrm>
        </p:spPr>
        <p:txBody>
          <a:bodyPr>
            <a:normAutofit/>
          </a:bodyPr>
          <a:lstStyle/>
          <a:p>
            <a:r>
              <a:rPr lang="en-US" sz="6700" i="1" u="sng" dirty="0" smtClean="0"/>
              <a:t>Students!</a:t>
            </a:r>
            <a:br>
              <a:rPr lang="en-US" sz="6700" i="1" u="sng" dirty="0" smtClean="0"/>
            </a:br>
            <a:endParaRPr lang="en-US" sz="49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Troy University is where you belong</a:t>
            </a:r>
          </a:p>
        </p:txBody>
      </p:sp>
    </p:spTree>
    <p:extLst>
      <p:ext uri="{BB962C8B-B14F-4D97-AF65-F5344CB8AC3E}">
        <p14:creationId xmlns:p14="http://schemas.microsoft.com/office/powerpoint/2010/main" val="3328419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Employment Outlook</a:t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U.S. department of Labor/Employment &amp; Training Administration (USDOL/ETA) projects that counseling careers will continue to grow faster than the average career through 2018.</a:t>
            </a:r>
          </a:p>
          <a:p>
            <a:r>
              <a:rPr lang="en-US" dirty="0" smtClean="0"/>
              <a:t>Job openings are expected to exceed the number of graduates from counseling programs</a:t>
            </a:r>
          </a:p>
          <a:p>
            <a:r>
              <a:rPr lang="en-US" dirty="0" smtClean="0"/>
              <a:t>The Bureau of Labor Statistics found that employment of counselors is expected to increase by 18% between 2008 and 2018.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28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Employment of substance abuse and behavioral disorder counselors is expected to grow 21% by 2018 (faster than all occupations in the U.S.)</a:t>
            </a:r>
          </a:p>
          <a:p>
            <a:r>
              <a:rPr lang="en-US" dirty="0" smtClean="0"/>
              <a:t>More people suffering from addiction will seek treatment</a:t>
            </a:r>
          </a:p>
          <a:p>
            <a:r>
              <a:rPr lang="en-US" dirty="0" smtClean="0"/>
              <a:t>More drug offenders are sent to treatment programs rather than jail</a:t>
            </a:r>
          </a:p>
          <a:p>
            <a:r>
              <a:rPr lang="en-US" dirty="0" smtClean="0"/>
              <a:t>More people undergo multiple job and career changes in their lifetime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96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Schools and colleges are required by law to employ counselors.</a:t>
            </a:r>
          </a:p>
          <a:p>
            <a:r>
              <a:rPr lang="en-US" dirty="0" smtClean="0"/>
              <a:t>More insurance companies are providing for reimbursement of counselors as a less costly alternative to psychologists.</a:t>
            </a:r>
          </a:p>
          <a:p>
            <a:r>
              <a:rPr lang="en-US" dirty="0" smtClean="0"/>
              <a:t>As the elderly population grows, the need for treatment is growing.</a:t>
            </a:r>
          </a:p>
          <a:p>
            <a:r>
              <a:rPr lang="en-US" dirty="0" smtClean="0"/>
              <a:t>More people are seeking help for their marital and family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18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Bureau of Labor Statistics </a:t>
            </a:r>
            <a:r>
              <a:rPr lang="en-US" sz="3200" dirty="0" smtClean="0"/>
              <a:t>job </a:t>
            </a:r>
            <a:r>
              <a:rPr lang="en-US" sz="3200" dirty="0"/>
              <a:t>outlook findings </a:t>
            </a:r>
            <a:r>
              <a:rPr lang="en-US" sz="2200" dirty="0" smtClean="0"/>
              <a:t>(www.BLS.gov)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1"/>
            <a:ext cx="7467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811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05000"/>
            <a:ext cx="6196405" cy="381806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 you like to help people?</a:t>
            </a:r>
          </a:p>
          <a:p>
            <a:r>
              <a:rPr lang="en-US" dirty="0" smtClean="0"/>
              <a:t>Do you like working in a variety of settings?</a:t>
            </a:r>
          </a:p>
          <a:p>
            <a:r>
              <a:rPr lang="en-US" dirty="0" smtClean="0"/>
              <a:t>Do you enjoy meeting diverse people?</a:t>
            </a:r>
          </a:p>
          <a:p>
            <a:r>
              <a:rPr lang="en-US" dirty="0" smtClean="0"/>
              <a:t>Do you embrace challenging, yet rewarding work?</a:t>
            </a:r>
          </a:p>
          <a:p>
            <a:r>
              <a:rPr lang="en-US" dirty="0" smtClean="0"/>
              <a:t>Do you desire to serve fellow humans?</a:t>
            </a:r>
          </a:p>
          <a:p>
            <a:r>
              <a:rPr lang="en-US" dirty="0" smtClean="0"/>
              <a:t>Do you desire to make a difference in the lives of others?</a:t>
            </a:r>
          </a:p>
          <a:p>
            <a:r>
              <a:rPr lang="en-US" dirty="0" smtClean="0"/>
              <a:t>Have you researched a variety of schools?</a:t>
            </a:r>
          </a:p>
          <a:p>
            <a:r>
              <a:rPr lang="en-US" dirty="0" smtClean="0"/>
              <a:t>Is it CACREP accredited?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9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85801"/>
            <a:ext cx="6965245" cy="53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Counseling &amp; Psychology Program Comparison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800197"/>
              </p:ext>
            </p:extLst>
          </p:nvPr>
        </p:nvGraphicFramePr>
        <p:xfrm>
          <a:off x="1600200" y="1142999"/>
          <a:ext cx="619601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007"/>
                <a:gridCol w="3098007"/>
              </a:tblGrid>
              <a:tr h="435846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Social Services</a:t>
                      </a:r>
                    </a:p>
                    <a:p>
                      <a:r>
                        <a:rPr lang="en-US" sz="1200" dirty="0" smtClean="0"/>
                        <a:t>(36 hours/ 12 courses)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Clinical Mental Health</a:t>
                      </a:r>
                    </a:p>
                    <a:p>
                      <a:r>
                        <a:rPr lang="en-US" sz="1200" dirty="0" smtClean="0"/>
                        <a:t>(60 hours/ 20 courses)</a:t>
                      </a:r>
                      <a:endParaRPr lang="en-US" sz="12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CP 6600 </a:t>
                      </a:r>
                      <a:r>
                        <a:rPr lang="en-US" sz="900" dirty="0" smtClean="0"/>
                        <a:t>Professional Orientation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CP</a:t>
                      </a:r>
                      <a:r>
                        <a:rPr lang="en-US" sz="900" b="1" baseline="0" dirty="0" smtClean="0"/>
                        <a:t> 6600 </a:t>
                      </a:r>
                      <a:r>
                        <a:rPr lang="en-US" sz="900" baseline="0" dirty="0" smtClean="0"/>
                        <a:t>Professional Orientation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CP 6601 Legal &amp; Ethical Issues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CP 6605 Foundations of MH</a:t>
                      </a:r>
                      <a:r>
                        <a:rPr lang="en-US" sz="900" baseline="0" dirty="0" smtClean="0"/>
                        <a:t> Counseling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CP 6610 </a:t>
                      </a:r>
                      <a:r>
                        <a:rPr lang="en-US" sz="900" dirty="0" smtClean="0"/>
                        <a:t>Facilitation Skills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CP 6610 </a:t>
                      </a:r>
                      <a:r>
                        <a:rPr lang="en-US" sz="900" dirty="0" smtClean="0"/>
                        <a:t>Facilitation Skills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CP 6634 Drug</a:t>
                      </a:r>
                      <a:r>
                        <a:rPr lang="en-US" sz="900" baseline="0" dirty="0" smtClean="0"/>
                        <a:t> Education, Rehabilitation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CP 6642 </a:t>
                      </a:r>
                      <a:r>
                        <a:rPr lang="en-US" sz="900" dirty="0" smtClean="0"/>
                        <a:t>Group Dynamics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CP 6642 </a:t>
                      </a:r>
                      <a:r>
                        <a:rPr lang="en-US" sz="900" dirty="0" smtClean="0"/>
                        <a:t>Group Dynamics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CP 6649 </a:t>
                      </a:r>
                      <a:r>
                        <a:rPr lang="en-US" sz="900" dirty="0" smtClean="0"/>
                        <a:t>Theories of Counseling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CP 6649 </a:t>
                      </a:r>
                      <a:r>
                        <a:rPr lang="en-US" sz="900" dirty="0" smtClean="0"/>
                        <a:t>Theories of Counseling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CP 6655 Practicum (100 hrs.)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CP 6650 Practicum</a:t>
                      </a:r>
                      <a:r>
                        <a:rPr lang="en-US" sz="900" baseline="0" dirty="0" smtClean="0"/>
                        <a:t> (100 hrs.)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CP 6651 </a:t>
                      </a:r>
                      <a:r>
                        <a:rPr lang="en-US" sz="900" dirty="0" smtClean="0"/>
                        <a:t>Counseling Diverse Populations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CP 6651 </a:t>
                      </a:r>
                      <a:r>
                        <a:rPr lang="en-US" sz="900" dirty="0" smtClean="0"/>
                        <a:t>Counseling Diverse Populations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CP 6656</a:t>
                      </a:r>
                      <a:r>
                        <a:rPr lang="en-US" sz="900" baseline="0" dirty="0" smtClean="0"/>
                        <a:t> Marriage, Family, Sex Therapy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CP 6659 Internship (300 hrs.)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CP 6660 Internship (300 hrs.)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CP 6661 Internship (300 hrs.)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CP 6691 </a:t>
                      </a:r>
                      <a:r>
                        <a:rPr lang="en-US" sz="900" dirty="0" smtClean="0"/>
                        <a:t>Research Methodology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CP 6691 </a:t>
                      </a:r>
                      <a:r>
                        <a:rPr lang="en-US" sz="900" dirty="0" smtClean="0"/>
                        <a:t>Research Methodology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PSY 6635 </a:t>
                      </a:r>
                      <a:r>
                        <a:rPr lang="en-US" sz="900" dirty="0" smtClean="0"/>
                        <a:t>Vocational Psychology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PSY 6635 </a:t>
                      </a:r>
                      <a:r>
                        <a:rPr lang="en-US" sz="900" dirty="0" smtClean="0"/>
                        <a:t>Vocational Psychology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PSY 6645 </a:t>
                      </a:r>
                      <a:r>
                        <a:rPr lang="en-US" sz="900" dirty="0" smtClean="0"/>
                        <a:t>Evaluation &amp; Assessment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PSY 6645 </a:t>
                      </a:r>
                      <a:r>
                        <a:rPr lang="en-US" sz="900" dirty="0" smtClean="0"/>
                        <a:t>Evaluation &amp; Assessment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PSY 6648 Theory of Personality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PSY 6668 </a:t>
                      </a:r>
                      <a:r>
                        <a:rPr lang="en-US" sz="900" dirty="0" smtClean="0"/>
                        <a:t>Human Lifespan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PSY 6668 </a:t>
                      </a:r>
                      <a:r>
                        <a:rPr lang="en-US" sz="900" dirty="0" smtClean="0"/>
                        <a:t>Human Lifespan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PSY 6669 Behavioral Pathology</a:t>
                      </a:r>
                      <a:endParaRPr lang="en-US" sz="900" dirty="0"/>
                    </a:p>
                  </a:txBody>
                  <a:tcPr/>
                </a:tc>
              </a:tr>
              <a:tr h="217923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 Electives</a:t>
                      </a:r>
                      <a:r>
                        <a:rPr lang="en-US" sz="900" baseline="0" dirty="0" smtClean="0"/>
                        <a:t> (Any other CP/ PSY courses)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PSY 6670 Diagnosis &amp; Treatment</a:t>
                      </a:r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802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to Troy/FWB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are located in 5 sites throughout Florida, so can take classes at another site if not offered at your home-site.</a:t>
            </a:r>
          </a:p>
          <a:p>
            <a:r>
              <a:rPr lang="en-US" dirty="0" smtClean="0"/>
              <a:t>Majority of our students are non-traditional and already working.</a:t>
            </a:r>
          </a:p>
          <a:p>
            <a:r>
              <a:rPr lang="en-US" dirty="0" smtClean="0"/>
              <a:t>Our classes are geared for working professionals (evening and weekend classes).</a:t>
            </a:r>
          </a:p>
          <a:p>
            <a:r>
              <a:rPr lang="en-US" dirty="0" smtClean="0"/>
              <a:t>We have a diverse student population, made up of various ethnicities.</a:t>
            </a:r>
          </a:p>
          <a:p>
            <a:r>
              <a:rPr lang="en-US" dirty="0" smtClean="0"/>
              <a:t>Many Troy grads are in professional counseling positions throughout the area, which make for networking resources and job opportunities.</a:t>
            </a:r>
          </a:p>
          <a:p>
            <a:r>
              <a:rPr lang="en-US" dirty="0" smtClean="0"/>
              <a:t>We have the </a:t>
            </a:r>
            <a:r>
              <a:rPr lang="en-US" u="sng" dirty="0" smtClean="0"/>
              <a:t>best</a:t>
            </a:r>
            <a:r>
              <a:rPr lang="en-US" dirty="0" smtClean="0"/>
              <a:t> support-staff to assist you.</a:t>
            </a:r>
          </a:p>
        </p:txBody>
      </p:sp>
    </p:spTree>
    <p:extLst>
      <p:ext uri="{BB962C8B-B14F-4D97-AF65-F5344CB8AC3E}">
        <p14:creationId xmlns:p14="http://schemas.microsoft.com/office/powerpoint/2010/main" val="2839090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Helpful Counseling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American Counseling Association (ACA) (</a:t>
            </a:r>
            <a:r>
              <a:rPr lang="en-US" dirty="0" smtClean="0">
                <a:hlinkClick r:id="rId2"/>
              </a:rPr>
              <a:t>www.counseling.org</a:t>
            </a:r>
            <a:r>
              <a:rPr lang="en-US" dirty="0" smtClean="0"/>
              <a:t>) </a:t>
            </a:r>
          </a:p>
          <a:p>
            <a:r>
              <a:rPr lang="en-US" dirty="0"/>
              <a:t>Florida Licensure </a:t>
            </a:r>
            <a:r>
              <a:rPr lang="en-US" dirty="0" smtClean="0"/>
              <a:t>(LMHC) (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://www.doh.state.fl.us/mqa/491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 </a:t>
            </a:r>
          </a:p>
          <a:p>
            <a:r>
              <a:rPr lang="en-US" dirty="0" smtClean="0"/>
              <a:t>National Board for </a:t>
            </a:r>
            <a:r>
              <a:rPr lang="en-US" dirty="0"/>
              <a:t>Certified Counselors (NBCC) (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www.nbcc.org/stateboardmap</a:t>
            </a:r>
            <a:r>
              <a:rPr lang="en-US" dirty="0" smtClean="0"/>
              <a:t>) </a:t>
            </a:r>
          </a:p>
          <a:p>
            <a:r>
              <a:rPr lang="en-US" dirty="0" smtClean="0"/>
              <a:t>American Mental Health </a:t>
            </a:r>
            <a:r>
              <a:rPr lang="en-US" dirty="0"/>
              <a:t>Counselors Association (AMHCA) (</a:t>
            </a:r>
            <a:r>
              <a:rPr lang="en-US" dirty="0">
                <a:hlinkClick r:id="rId5"/>
              </a:rPr>
              <a:t>http://www.amhca.org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Troy University- FWB (</a:t>
            </a:r>
            <a:r>
              <a:rPr lang="en-US" dirty="0" smtClean="0">
                <a:hlinkClick r:id="rId6"/>
              </a:rPr>
              <a:t>http://fwb.troy.edu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4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Miles </a:t>
            </a:r>
            <a:r>
              <a:rPr lang="en-US" dirty="0" err="1" smtClean="0"/>
              <a:t>Matise</a:t>
            </a:r>
            <a:r>
              <a:rPr lang="en-US" dirty="0" smtClean="0"/>
              <a:t>, PhD </a:t>
            </a:r>
            <a:r>
              <a:rPr lang="en-US" i="1" dirty="0" smtClean="0"/>
              <a:t>(Counselor Education &amp; Supervision)</a:t>
            </a:r>
          </a:p>
          <a:p>
            <a:pPr lvl="1"/>
            <a:r>
              <a:rPr lang="en-US" dirty="0">
                <a:hlinkClick r:id="rId2"/>
              </a:rPr>
              <a:t>mmatise@troy.edu</a:t>
            </a:r>
            <a:endParaRPr lang="en-US" dirty="0"/>
          </a:p>
          <a:p>
            <a:pPr lvl="1"/>
            <a:r>
              <a:rPr lang="en-US" dirty="0"/>
              <a:t>850-301-2162 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What Troy-FWB has to offer?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 choose Troy-FWB?</a:t>
            </a:r>
          </a:p>
        </p:txBody>
      </p:sp>
    </p:spTree>
    <p:extLst>
      <p:ext uri="{BB962C8B-B14F-4D97-AF65-F5344CB8AC3E}">
        <p14:creationId xmlns:p14="http://schemas.microsoft.com/office/powerpoint/2010/main" val="136080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828800"/>
            <a:ext cx="6196405" cy="38942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“I thought Troy U. was in Alabama?”</a:t>
            </a:r>
          </a:p>
          <a:p>
            <a:r>
              <a:rPr lang="en-US" dirty="0" smtClean="0"/>
              <a:t>“Why </a:t>
            </a:r>
            <a:r>
              <a:rPr lang="en-US" i="1" dirty="0" smtClean="0"/>
              <a:t>Counseling</a:t>
            </a:r>
            <a:r>
              <a:rPr lang="en-US" dirty="0" smtClean="0"/>
              <a:t> and not </a:t>
            </a:r>
            <a:r>
              <a:rPr lang="en-US" i="1" dirty="0" smtClean="0"/>
              <a:t>Social Work</a:t>
            </a:r>
            <a:r>
              <a:rPr lang="en-US" dirty="0" smtClean="0"/>
              <a:t>?”</a:t>
            </a:r>
          </a:p>
          <a:p>
            <a:r>
              <a:rPr lang="en-US" dirty="0"/>
              <a:t>“What’s the difference between </a:t>
            </a:r>
            <a:r>
              <a:rPr lang="en-US" i="1" dirty="0"/>
              <a:t>Counseling</a:t>
            </a:r>
            <a:r>
              <a:rPr lang="en-US" dirty="0"/>
              <a:t> and </a:t>
            </a:r>
            <a:r>
              <a:rPr lang="en-US" i="1" dirty="0"/>
              <a:t>Psychology</a:t>
            </a:r>
            <a:r>
              <a:rPr lang="en-US" dirty="0"/>
              <a:t>?”</a:t>
            </a:r>
          </a:p>
          <a:p>
            <a:r>
              <a:rPr lang="en-US" dirty="0" smtClean="0"/>
              <a:t>“What’s the difference between an M.S. and M.A. degree?”</a:t>
            </a:r>
          </a:p>
          <a:p>
            <a:r>
              <a:rPr lang="en-US" dirty="0"/>
              <a:t>“Why is accreditation important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“What kind of career can I have with a counseling degree?”</a:t>
            </a:r>
          </a:p>
          <a:p>
            <a:r>
              <a:rPr lang="en-US" dirty="0" smtClean="0"/>
              <a:t>“Why traditional vs. online degree?”</a:t>
            </a:r>
          </a:p>
        </p:txBody>
      </p:sp>
    </p:spTree>
    <p:extLst>
      <p:ext uri="{BB962C8B-B14F-4D97-AF65-F5344CB8AC3E}">
        <p14:creationId xmlns:p14="http://schemas.microsoft.com/office/powerpoint/2010/main" val="54424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Defining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“Counseling is a </a:t>
            </a:r>
            <a:r>
              <a:rPr lang="en-US" b="1" dirty="0" smtClean="0"/>
              <a:t>proactive</a:t>
            </a:r>
            <a:r>
              <a:rPr lang="en-US" dirty="0" smtClean="0"/>
              <a:t>, </a:t>
            </a:r>
            <a:r>
              <a:rPr lang="en-US" b="1" dirty="0" smtClean="0"/>
              <a:t>holistically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oriented </a:t>
            </a:r>
            <a:r>
              <a:rPr lang="en-US" b="1" dirty="0" smtClean="0"/>
              <a:t>process</a:t>
            </a:r>
            <a:r>
              <a:rPr lang="en-US" dirty="0" smtClean="0"/>
              <a:t> for helping persons learn </a:t>
            </a:r>
          </a:p>
          <a:p>
            <a:pPr marL="0" indent="0" algn="ctr">
              <a:buNone/>
            </a:pPr>
            <a:r>
              <a:rPr lang="en-US" dirty="0" smtClean="0"/>
              <a:t>to cope with problems of living and for </a:t>
            </a:r>
            <a:r>
              <a:rPr lang="en-US" b="1" dirty="0" smtClean="0"/>
              <a:t>promoting</a:t>
            </a:r>
            <a:r>
              <a:rPr lang="en-US" dirty="0" smtClean="0"/>
              <a:t> </a:t>
            </a:r>
            <a:r>
              <a:rPr lang="en-US" b="1" dirty="0" smtClean="0"/>
              <a:t>healthy development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of Counseling Profession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1940s- US govt. employed counselors to help select and train military personnel.</a:t>
            </a:r>
          </a:p>
          <a:p>
            <a:r>
              <a:rPr lang="en-US" dirty="0" smtClean="0"/>
              <a:t>1950s- Congress passed </a:t>
            </a:r>
            <a:r>
              <a:rPr lang="en-US" dirty="0" err="1" smtClean="0"/>
              <a:t>Natl</a:t>
            </a:r>
            <a:r>
              <a:rPr lang="en-US" dirty="0" smtClean="0"/>
              <a:t>’ Defense Act in response to Cold War with Soviet Union.</a:t>
            </a:r>
          </a:p>
          <a:p>
            <a:r>
              <a:rPr lang="en-US" dirty="0" smtClean="0"/>
              <a:t>1960s- Civil Rights, Anti-War protests, Community Mental Health Centers Act (deinstitutionalization). </a:t>
            </a:r>
          </a:p>
          <a:p>
            <a:r>
              <a:rPr lang="en-US" dirty="0" smtClean="0"/>
              <a:t>1970s- Emphasis on counselor training, VA first state to have licensure.</a:t>
            </a:r>
          </a:p>
          <a:p>
            <a:r>
              <a:rPr lang="en-US" dirty="0" smtClean="0"/>
              <a:t>1980s- Counseling becomes a distinct profession (Credentialing, Accreditation, Licensure, Certification).</a:t>
            </a:r>
          </a:p>
          <a:p>
            <a:r>
              <a:rPr lang="en-US" dirty="0" smtClean="0"/>
              <a:t>1990s- Continued growth and identity development</a:t>
            </a:r>
          </a:p>
          <a:p>
            <a:r>
              <a:rPr lang="en-US" dirty="0" smtClean="0"/>
              <a:t>2000s- Post 9/11 veteran accessibility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222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Counseling Core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Human Growth &amp; Development</a:t>
            </a:r>
          </a:p>
          <a:p>
            <a:pPr marL="457200" indent="-457200">
              <a:buAutoNum type="arabicParenR"/>
            </a:pPr>
            <a:r>
              <a:rPr lang="en-US" dirty="0" smtClean="0"/>
              <a:t>Social &amp; Cultural Foundations</a:t>
            </a:r>
          </a:p>
          <a:p>
            <a:pPr marL="457200" indent="-457200">
              <a:buAutoNum type="arabicParenR"/>
            </a:pPr>
            <a:r>
              <a:rPr lang="en-US" dirty="0" smtClean="0"/>
              <a:t>Helping Relationships</a:t>
            </a:r>
          </a:p>
          <a:p>
            <a:pPr marL="457200" indent="-457200">
              <a:buAutoNum type="arabicParenR"/>
            </a:pPr>
            <a:r>
              <a:rPr lang="en-US" dirty="0" smtClean="0"/>
              <a:t>Group Work</a:t>
            </a:r>
          </a:p>
          <a:p>
            <a:pPr marL="457200" indent="-457200">
              <a:buAutoNum type="arabicParenR"/>
            </a:pPr>
            <a:r>
              <a:rPr lang="en-US" dirty="0" smtClean="0"/>
              <a:t>Career &amp; Lifestyle Development</a:t>
            </a:r>
          </a:p>
          <a:p>
            <a:pPr marL="457200" indent="-457200">
              <a:buAutoNum type="arabicParenR"/>
            </a:pPr>
            <a:r>
              <a:rPr lang="en-US" dirty="0" smtClean="0"/>
              <a:t>Appraisal</a:t>
            </a:r>
          </a:p>
          <a:p>
            <a:pPr marL="457200" indent="-457200">
              <a:buAutoNum type="arabicParenR"/>
            </a:pPr>
            <a:r>
              <a:rPr lang="en-US" dirty="0" smtClean="0"/>
              <a:t>Research &amp; Program Evaluation</a:t>
            </a:r>
          </a:p>
          <a:p>
            <a:pPr marL="457200" indent="-457200">
              <a:buAutoNum type="arabicParenR"/>
            </a:pPr>
            <a:r>
              <a:rPr lang="en-US" dirty="0" smtClean="0"/>
              <a:t>Professional Orientation &amp; 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76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Counseling as a career?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Counseling is in demand</a:t>
            </a:r>
            <a:r>
              <a:rPr lang="en-US" dirty="0" smtClean="0"/>
              <a:t>- The 2007 Department of Labor </a:t>
            </a:r>
            <a:r>
              <a:rPr lang="en-US" u="sng" dirty="0" smtClean="0"/>
              <a:t>Occupational Outlook Handbook</a:t>
            </a:r>
            <a:r>
              <a:rPr lang="en-US" dirty="0" smtClean="0"/>
              <a:t> states that there will be more counseling jobs than graduates from college counseling programs.</a:t>
            </a:r>
          </a:p>
          <a:p>
            <a:r>
              <a:rPr lang="en-US" i="1" dirty="0" smtClean="0"/>
              <a:t>Money</a:t>
            </a:r>
            <a:r>
              <a:rPr lang="en-US" dirty="0" smtClean="0"/>
              <a:t> magazine named a </a:t>
            </a:r>
            <a:r>
              <a:rPr lang="en-US" b="1" dirty="0" smtClean="0"/>
              <a:t>Licensed Professional Counselor</a:t>
            </a:r>
            <a:r>
              <a:rPr lang="en-US" dirty="0" smtClean="0"/>
              <a:t> among the top 50 jobs in the U.S.</a:t>
            </a:r>
          </a:p>
          <a:p>
            <a:r>
              <a:rPr lang="en-US" dirty="0" smtClean="0"/>
              <a:t>This means unprecedented opportunities for counseling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98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According to a C.A.C.R.E.P.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Counseling graduates generally:</a:t>
            </a:r>
          </a:p>
          <a:p>
            <a:pPr lvl="1"/>
            <a:r>
              <a:rPr lang="en-US" dirty="0" smtClean="0"/>
              <a:t>Like to help people.</a:t>
            </a:r>
          </a:p>
          <a:p>
            <a:pPr lvl="1"/>
            <a:r>
              <a:rPr lang="en-US" dirty="0" smtClean="0"/>
              <a:t>Like working in a variety of settings.</a:t>
            </a:r>
          </a:p>
          <a:p>
            <a:pPr lvl="1"/>
            <a:r>
              <a:rPr lang="en-US" dirty="0" smtClean="0"/>
              <a:t>Enjoy meeting diverse people.</a:t>
            </a:r>
          </a:p>
          <a:p>
            <a:pPr lvl="1"/>
            <a:r>
              <a:rPr lang="en-US" dirty="0" smtClean="0"/>
              <a:t>Embrace challenging, yet rewarding, work.</a:t>
            </a:r>
          </a:p>
          <a:p>
            <a:pPr lvl="1"/>
            <a:r>
              <a:rPr lang="en-US" dirty="0" smtClean="0"/>
              <a:t>Desire to serve their fellow humans.</a:t>
            </a:r>
          </a:p>
          <a:p>
            <a:pPr lvl="1"/>
            <a:r>
              <a:rPr lang="en-US" dirty="0" smtClean="0"/>
              <a:t>They want to make a difference and do something that matters.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55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According to the </a:t>
            </a:r>
            <a:r>
              <a:rPr lang="en-US" u="sng" dirty="0" smtClean="0"/>
              <a:t>Occupational Information Network</a:t>
            </a:r>
            <a:r>
              <a:rPr lang="en-US" dirty="0" smtClean="0"/>
              <a:t> (O*NET), developed by U.S. Department of Labor:</a:t>
            </a:r>
          </a:p>
          <a:p>
            <a:pPr lvl="1"/>
            <a:r>
              <a:rPr lang="en-US" dirty="0"/>
              <a:t>Vocational, School counselors- $53,380</a:t>
            </a:r>
          </a:p>
          <a:p>
            <a:pPr lvl="1"/>
            <a:r>
              <a:rPr lang="en-US" dirty="0"/>
              <a:t>Substance Abuse counselors- $38,120</a:t>
            </a:r>
          </a:p>
          <a:p>
            <a:pPr lvl="1"/>
            <a:r>
              <a:rPr lang="en-US" dirty="0"/>
              <a:t>Mental Health counselors- $38,150</a:t>
            </a:r>
          </a:p>
          <a:p>
            <a:pPr lvl="1"/>
            <a:r>
              <a:rPr lang="en-US" dirty="0"/>
              <a:t>Marriage &amp; Family therapists- $45,720</a:t>
            </a:r>
          </a:p>
          <a:p>
            <a:pPr lvl="1"/>
            <a:r>
              <a:rPr lang="en-US" dirty="0"/>
              <a:t>Rehabilitation counselors- $32,350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Factors determining salary- Experience, location, company size.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21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180</TotalTime>
  <Words>1005</Words>
  <Application>Microsoft Office PowerPoint</Application>
  <PresentationFormat>On-screen Show (4:3)</PresentationFormat>
  <Paragraphs>136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Pushpin</vt:lpstr>
      <vt:lpstr>Students! </vt:lpstr>
      <vt:lpstr>Objectives</vt:lpstr>
      <vt:lpstr>Common Questions?</vt:lpstr>
      <vt:lpstr>Defining Counseling</vt:lpstr>
      <vt:lpstr>Evolution of Counseling Profession</vt:lpstr>
      <vt:lpstr>Counseling Core Content</vt:lpstr>
      <vt:lpstr>Why Counseling as a career?</vt:lpstr>
      <vt:lpstr>According to a C.A.C.R.E.P. survey</vt:lpstr>
      <vt:lpstr>Salary Statistics</vt:lpstr>
      <vt:lpstr>Employment Outlook </vt:lpstr>
      <vt:lpstr>Employment Outlook</vt:lpstr>
      <vt:lpstr>Employment Outlook</vt:lpstr>
      <vt:lpstr>The Bureau of Labor Statistics job outlook findings (www.BLS.gov)</vt:lpstr>
      <vt:lpstr>Making the choice</vt:lpstr>
      <vt:lpstr>Counseling &amp; Psychology Program Comparison</vt:lpstr>
      <vt:lpstr>Unique to Troy/FWB</vt:lpstr>
      <vt:lpstr>Helpful Counseling Websites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Students!</dc:title>
  <dc:creator>mmatise</dc:creator>
  <cp:lastModifiedBy>Windows User</cp:lastModifiedBy>
  <cp:revision>19</cp:revision>
  <cp:lastPrinted>2012-10-03T19:55:30Z</cp:lastPrinted>
  <dcterms:created xsi:type="dcterms:W3CDTF">2012-10-02T14:44:10Z</dcterms:created>
  <dcterms:modified xsi:type="dcterms:W3CDTF">2012-10-04T17:30:14Z</dcterms:modified>
</cp:coreProperties>
</file>