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6" r:id="rId3"/>
    <p:sldId id="258" r:id="rId4"/>
    <p:sldId id="303" r:id="rId5"/>
    <p:sldId id="304" r:id="rId6"/>
    <p:sldId id="302" r:id="rId7"/>
    <p:sldId id="259" r:id="rId8"/>
    <p:sldId id="260" r:id="rId9"/>
    <p:sldId id="261" r:id="rId10"/>
    <p:sldId id="262" r:id="rId11"/>
    <p:sldId id="263" r:id="rId12"/>
    <p:sldId id="264" r:id="rId13"/>
    <p:sldId id="268" r:id="rId14"/>
    <p:sldId id="265" r:id="rId15"/>
    <p:sldId id="266" r:id="rId16"/>
    <p:sldId id="267" r:id="rId17"/>
    <p:sldId id="269" r:id="rId18"/>
    <p:sldId id="272" r:id="rId19"/>
    <p:sldId id="271" r:id="rId20"/>
    <p:sldId id="270" r:id="rId21"/>
    <p:sldId id="279" r:id="rId22"/>
    <p:sldId id="282" r:id="rId23"/>
    <p:sldId id="283" r:id="rId24"/>
    <p:sldId id="284" r:id="rId25"/>
    <p:sldId id="285" r:id="rId26"/>
    <p:sldId id="290" r:id="rId27"/>
    <p:sldId id="288" r:id="rId28"/>
    <p:sldId id="312" r:id="rId29"/>
    <p:sldId id="313" r:id="rId30"/>
    <p:sldId id="314" r:id="rId31"/>
    <p:sldId id="315" r:id="rId32"/>
    <p:sldId id="316" r:id="rId33"/>
    <p:sldId id="317" r:id="rId34"/>
    <p:sldId id="320" r:id="rId35"/>
    <p:sldId id="321" r:id="rId36"/>
    <p:sldId id="330" r:id="rId37"/>
    <p:sldId id="333" r:id="rId38"/>
    <p:sldId id="322" r:id="rId39"/>
    <p:sldId id="323" r:id="rId40"/>
    <p:sldId id="324" r:id="rId41"/>
    <p:sldId id="325" r:id="rId42"/>
    <p:sldId id="326" r:id="rId43"/>
    <p:sldId id="327" r:id="rId44"/>
    <p:sldId id="328" r:id="rId45"/>
    <p:sldId id="318" r:id="rId46"/>
    <p:sldId id="319" r:id="rId47"/>
    <p:sldId id="337" r:id="rId48"/>
    <p:sldId id="332" r:id="rId49"/>
    <p:sldId id="331" r:id="rId50"/>
    <p:sldId id="334" r:id="rId51"/>
    <p:sldId id="335" r:id="rId52"/>
    <p:sldId id="336" r:id="rId53"/>
    <p:sldId id="305" r:id="rId54"/>
    <p:sldId id="309" r:id="rId55"/>
    <p:sldId id="342" r:id="rId56"/>
    <p:sldId id="339" r:id="rId57"/>
    <p:sldId id="340" r:id="rId58"/>
    <p:sldId id="341" r:id="rId59"/>
    <p:sldId id="329"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12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F6ED995-E8BD-4400-86A0-813E9A1EFB06}" type="datetimeFigureOut">
              <a:rPr lang="en-US" smtClean="0"/>
              <a:pPr/>
              <a:t>5/1/2019</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7D6356C7-2829-4D60-9632-5C57D763720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F6ED995-E8BD-4400-86A0-813E9A1EFB06}" type="datetimeFigureOut">
              <a:rPr lang="en-US" smtClean="0"/>
              <a:pPr/>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356C7-2829-4D60-9632-5C57D763720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F6ED995-E8BD-4400-86A0-813E9A1EFB06}" type="datetimeFigureOut">
              <a:rPr lang="en-US" smtClean="0"/>
              <a:pPr/>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356C7-2829-4D60-9632-5C57D763720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2514601"/>
            <a:ext cx="6686549" cy="2262781"/>
          </a:xfrm>
        </p:spPr>
        <p:txBody>
          <a:bodyPr anchor="b">
            <a:normAutofit/>
          </a:bodyPr>
          <a:lstStyle>
            <a:lvl1pPr>
              <a:defRPr sz="4050"/>
            </a:lvl1pPr>
          </a:lstStyle>
          <a:p>
            <a:r>
              <a:rPr lang="en-US"/>
              <a:t>Click to edit Master title style</a:t>
            </a:r>
            <a:endParaRPr lang="en-US" dirty="0"/>
          </a:p>
        </p:txBody>
      </p:sp>
      <p:sp>
        <p:nvSpPr>
          <p:cNvPr id="3" name="Subtitle 2"/>
          <p:cNvSpPr>
            <a:spLocks noGrp="1"/>
          </p:cNvSpPr>
          <p:nvPr>
            <p:ph type="subTitle" idx="1"/>
          </p:nvPr>
        </p:nvSpPr>
        <p:spPr>
          <a:xfrm>
            <a:off x="1941910" y="4777380"/>
            <a:ext cx="6686549" cy="1126283"/>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1"/>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4529541"/>
            <a:ext cx="584825"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74547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4694" y="624110"/>
            <a:ext cx="6683765"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562977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1910" y="2058750"/>
            <a:ext cx="6686549" cy="1468800"/>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1941910" y="3530129"/>
            <a:ext cx="6686549" cy="8604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7941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1909" y="2133600"/>
            <a:ext cx="3235398"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93060" y="2126222"/>
            <a:ext cx="3235398"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787783"/>
            <a:ext cx="584825"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83940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04530" y="1972703"/>
            <a:ext cx="2994549"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941909" y="2548966"/>
            <a:ext cx="3257170"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29972" y="1969475"/>
            <a:ext cx="299925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5375218" y="2545738"/>
            <a:ext cx="3254006"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787783"/>
            <a:ext cx="584825"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255654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074063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18768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446088"/>
            <a:ext cx="2628899" cy="976312"/>
          </a:xfrm>
        </p:spPr>
        <p:txBody>
          <a:bodyPr anchor="b"/>
          <a:lstStyle>
            <a:lvl1pPr algn="l">
              <a:defRPr sz="1500" b="0"/>
            </a:lvl1pPr>
          </a:lstStyle>
          <a:p>
            <a:r>
              <a:rPr lang="en-US"/>
              <a:t>Click to edit Master title style</a:t>
            </a:r>
            <a:endParaRPr lang="en-US" dirty="0"/>
          </a:p>
        </p:txBody>
      </p:sp>
      <p:sp>
        <p:nvSpPr>
          <p:cNvPr id="3" name="Content Placeholder 2"/>
          <p:cNvSpPr>
            <a:spLocks noGrp="1"/>
          </p:cNvSpPr>
          <p:nvPr>
            <p:ph idx="1"/>
          </p:nvPr>
        </p:nvSpPr>
        <p:spPr>
          <a:xfrm>
            <a:off x="4742259" y="446089"/>
            <a:ext cx="38862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1910" y="1598613"/>
            <a:ext cx="26288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70911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F6ED995-E8BD-4400-86A0-813E9A1EFB06}" type="datetimeFigureOut">
              <a:rPr lang="en-US" smtClean="0"/>
              <a:pPr/>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356C7-2829-4D60-9632-5C57D763720B}" type="slidenum">
              <a:rPr lang="en-US" smtClean="0"/>
              <a:pPr/>
              <a:t>‹#›</a:t>
            </a:fld>
            <a:endParaRPr lang="en-US" dirty="0"/>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4800600"/>
            <a:ext cx="6686550" cy="566738"/>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1909" y="634965"/>
            <a:ext cx="6686550" cy="3854970"/>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4" name="Text Placeholder 3"/>
          <p:cNvSpPr>
            <a:spLocks noGrp="1"/>
          </p:cNvSpPr>
          <p:nvPr>
            <p:ph type="body" sz="half" idx="2"/>
          </p:nvPr>
        </p:nvSpPr>
        <p:spPr>
          <a:xfrm>
            <a:off x="1941910" y="5367338"/>
            <a:ext cx="668655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943005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609600"/>
            <a:ext cx="6686549" cy="3117040"/>
          </a:xfrm>
        </p:spPr>
        <p:txBody>
          <a:bodyPr anchor="ctr">
            <a:normAutofit/>
          </a:bodyPr>
          <a:lstStyle>
            <a:lvl1pPr algn="l">
              <a:defRPr sz="3600" b="0" cap="none"/>
            </a:lvl1pPr>
          </a:lstStyle>
          <a:p>
            <a:r>
              <a:rPr lang="en-US"/>
              <a:t>Click to edit Master title style</a:t>
            </a:r>
            <a:endParaRPr lang="en-US" dirty="0"/>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80893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56259" y="3505200"/>
            <a:ext cx="5652416"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D57F1E4F-1CFF-5643-939E-217C01CDF565}" type="slidenum">
              <a:rPr lang="en-US" dirty="0"/>
              <a:pPr/>
              <a:t>‹#›</a:t>
            </a:fld>
            <a:endParaRPr lang="en-US" dirty="0"/>
          </a:p>
        </p:txBody>
      </p:sp>
      <p:sp>
        <p:nvSpPr>
          <p:cNvPr id="14" name="TextBox 13"/>
          <p:cNvSpPr txBox="1"/>
          <p:nvPr/>
        </p:nvSpPr>
        <p:spPr>
          <a:xfrm>
            <a:off x="1850739" y="648005"/>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5" name="TextBox 14"/>
          <p:cNvSpPr txBox="1"/>
          <p:nvPr/>
        </p:nvSpPr>
        <p:spPr>
          <a:xfrm>
            <a:off x="8336139" y="290530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163068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1910" y="2438401"/>
            <a:ext cx="6686550" cy="2724845"/>
          </a:xfrm>
        </p:spPr>
        <p:txBody>
          <a:bodyPr anchor="b">
            <a:normAutofit/>
          </a:bodyPr>
          <a:lstStyle>
            <a:lvl1pPr algn="l">
              <a:defRPr sz="3600" b="0"/>
            </a:lvl1pPr>
          </a:lstStyle>
          <a:p>
            <a:r>
              <a:rPr lang="en-US"/>
              <a:t>Click to edit Master title style</a:t>
            </a:r>
            <a:endParaRPr lang="en-US" dirty="0"/>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318556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D57F1E4F-1CFF-5643-939E-217C01CDF565}" type="slidenum">
              <a:rPr lang="en-US" dirty="0"/>
              <a:pPr/>
              <a:t>‹#›</a:t>
            </a:fld>
            <a:endParaRPr lang="en-US" dirty="0"/>
          </a:p>
        </p:txBody>
      </p:sp>
      <p:sp>
        <p:nvSpPr>
          <p:cNvPr id="17" name="TextBox 16"/>
          <p:cNvSpPr txBox="1"/>
          <p:nvPr/>
        </p:nvSpPr>
        <p:spPr>
          <a:xfrm>
            <a:off x="1850739" y="648005"/>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8" name="TextBox 17"/>
          <p:cNvSpPr txBox="1"/>
          <p:nvPr/>
        </p:nvSpPr>
        <p:spPr>
          <a:xfrm>
            <a:off x="8336139" y="290530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031603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1910" y="627407"/>
            <a:ext cx="6686549" cy="2880020"/>
          </a:xfrm>
        </p:spPr>
        <p:txBody>
          <a:bodyPr anchor="ctr">
            <a:normAutofit/>
          </a:bodyPr>
          <a:lstStyle>
            <a:lvl1pPr algn="l">
              <a:defRPr sz="3600" b="0"/>
            </a:lvl1pPr>
          </a:lstStyle>
          <a:p>
            <a:r>
              <a:rPr lang="en-US"/>
              <a:t>Click to edit Master title style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309792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412395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627406"/>
            <a:ext cx="16557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1909" y="627406"/>
            <a:ext cx="485775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42647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F6ED995-E8BD-4400-86A0-813E9A1EFB06}" type="datetimeFigureOut">
              <a:rPr lang="en-US" smtClean="0"/>
              <a:pPr/>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356C7-2829-4D60-9632-5C57D763720B}"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F6ED995-E8BD-4400-86A0-813E9A1EFB06}" type="datetimeFigureOut">
              <a:rPr lang="en-US" smtClean="0"/>
              <a:pPr/>
              <a:t>5/1/2019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356C7-2829-4D60-9632-5C57D763720B}" type="slidenum">
              <a:rPr lang="en-US" smtClean="0"/>
              <a:pPr/>
              <a:t>‹#›</a:t>
            </a:fld>
            <a:endParaRPr lang="en-US" dirty="0"/>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F6ED995-E8BD-4400-86A0-813E9A1EFB06}" type="datetimeFigureOut">
              <a:rPr lang="en-US" smtClean="0"/>
              <a:pPr/>
              <a:t>5/1/2019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D6356C7-2829-4D60-9632-5C57D763720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F6ED995-E8BD-4400-86A0-813E9A1EFB06}" type="datetimeFigureOut">
              <a:rPr lang="en-US" smtClean="0"/>
              <a:pPr/>
              <a:t>5/1/2019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D6356C7-2829-4D60-9632-5C57D763720B}" type="slidenum">
              <a:rPr lang="en-US" smtClean="0"/>
              <a:pPr/>
              <a:t>‹#›</a:t>
            </a:fld>
            <a:endParaRPr lang="en-US" dirty="0"/>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6ED995-E8BD-4400-86A0-813E9A1EFB06}" type="datetimeFigureOut">
              <a:rPr lang="en-US" smtClean="0"/>
              <a:pPr/>
              <a:t>5/1/2019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D6356C7-2829-4D60-9632-5C57D763720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1F6ED995-E8BD-4400-86A0-813E9A1EFB06}" type="datetimeFigureOut">
              <a:rPr lang="en-US" smtClean="0"/>
              <a:pPr/>
              <a:t>5/1/2019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356C7-2829-4D60-9632-5C57D763720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fld id="{1F6ED995-E8BD-4400-86A0-813E9A1EFB06}" type="datetimeFigureOut">
              <a:rPr lang="en-US" smtClean="0"/>
              <a:pPr/>
              <a:t>5/1/2019</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7D6356C7-2829-4D60-9632-5C57D763720B}"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F6ED995-E8BD-4400-86A0-813E9A1EFB06}" type="datetimeFigureOut">
              <a:rPr lang="en-US" smtClean="0"/>
              <a:pPr/>
              <a:t>5/1/2019</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D6356C7-2829-4D60-9632-5C57D763720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138637"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786"/>
            <a:ext cx="1767506"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624110"/>
            <a:ext cx="6683765"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1909" y="2133600"/>
            <a:ext cx="668655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1210" y="6130437"/>
            <a:ext cx="859712" cy="370396"/>
          </a:xfrm>
          <a:prstGeom prst="rect">
            <a:avLst/>
          </a:prstGeom>
        </p:spPr>
        <p:txBody>
          <a:bodyPr vert="horz" lIns="91440" tIns="45720" rIns="91440" bIns="45720" rtlCol="0" anchor="ctr"/>
          <a:lstStyle>
            <a:lvl1pPr algn="r">
              <a:defRPr sz="675">
                <a:solidFill>
                  <a:schemeClr val="tx1">
                    <a:tint val="75000"/>
                  </a:schemeClr>
                </a:solidFill>
              </a:defRPr>
            </a:lvl1pPr>
          </a:lstStyle>
          <a:p>
            <a:fld id="{B61BEF0D-F0BB-DE4B-95CE-6DB70DBA9567}" type="datetimeFigureOut">
              <a:rPr lang="en-US" dirty="0"/>
              <a:pPr/>
              <a:t>5/1/2019</a:t>
            </a:fld>
            <a:endParaRPr lang="en-US" dirty="0"/>
          </a:p>
        </p:txBody>
      </p:sp>
      <p:sp>
        <p:nvSpPr>
          <p:cNvPr id="5" name="Footer Placeholder 4"/>
          <p:cNvSpPr>
            <a:spLocks noGrp="1"/>
          </p:cNvSpPr>
          <p:nvPr>
            <p:ph type="ftr" sz="quarter" idx="3"/>
          </p:nvPr>
        </p:nvSpPr>
        <p:spPr>
          <a:xfrm>
            <a:off x="1941910" y="6135809"/>
            <a:ext cx="5714999"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398860" y="787783"/>
            <a:ext cx="584825" cy="365125"/>
          </a:xfrm>
          <a:prstGeom prst="rect">
            <a:avLst/>
          </a:prstGeom>
        </p:spPr>
        <p:txBody>
          <a:bodyPr vert="horz" lIns="91440" tIns="45720" rIns="91440" bIns="45720" rtlCol="0" anchor="ctr"/>
          <a:lstStyle>
            <a:lvl1pPr algn="r">
              <a:defRPr sz="1500">
                <a:solidFill>
                  <a:srgbClr val="FEFFFF"/>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668753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2744163"/>
          </a:xfrm>
        </p:spPr>
        <p:txBody>
          <a:bodyPr/>
          <a:lstStyle/>
          <a:p>
            <a:r>
              <a:rPr lang="en-US" dirty="0"/>
              <a:t>PSY  6670</a:t>
            </a:r>
            <a:br>
              <a:rPr lang="en-US" dirty="0"/>
            </a:br>
            <a:r>
              <a:rPr lang="en-US" dirty="0"/>
              <a:t>Diagnosis &amp; Treatment Planning Introduction </a:t>
            </a:r>
          </a:p>
        </p:txBody>
      </p:sp>
      <p:sp>
        <p:nvSpPr>
          <p:cNvPr id="3" name="Subtitle 2"/>
          <p:cNvSpPr>
            <a:spLocks noGrp="1"/>
          </p:cNvSpPr>
          <p:nvPr>
            <p:ph type="subTitle" idx="1"/>
          </p:nvPr>
        </p:nvSpPr>
        <p:spPr/>
        <p:txBody>
          <a:bodyPr/>
          <a:lstStyle/>
          <a:p>
            <a:r>
              <a:rPr lang="en-US" dirty="0"/>
              <a:t>Joel Fairbanks, Ph.D.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Individual Therapies:</a:t>
            </a:r>
          </a:p>
          <a:p>
            <a:endParaRPr lang="en-US" dirty="0"/>
          </a:p>
          <a:p>
            <a:pPr lvl="1"/>
            <a:r>
              <a:rPr lang="en-US" dirty="0"/>
              <a:t>Insight-oriented Therapy</a:t>
            </a:r>
          </a:p>
          <a:p>
            <a:pPr lvl="1"/>
            <a:endParaRPr lang="en-US" dirty="0"/>
          </a:p>
          <a:p>
            <a:pPr lvl="1"/>
            <a:r>
              <a:rPr lang="en-US" dirty="0"/>
              <a:t>Cognitive Therapy</a:t>
            </a:r>
          </a:p>
          <a:p>
            <a:pPr lvl="1"/>
            <a:endParaRPr lang="en-US" dirty="0"/>
          </a:p>
          <a:p>
            <a:pPr lvl="1"/>
            <a:r>
              <a:rPr lang="en-US" dirty="0"/>
              <a:t>Behavioral  Therapy</a:t>
            </a:r>
          </a:p>
          <a:p>
            <a:pPr lvl="1"/>
            <a:endParaRPr lang="en-US" dirty="0"/>
          </a:p>
          <a:p>
            <a:pPr lvl="1"/>
            <a:r>
              <a:rPr lang="en-US" dirty="0"/>
              <a:t>Supportive  Therapy</a:t>
            </a:r>
          </a:p>
        </p:txBody>
      </p:sp>
      <p:sp>
        <p:nvSpPr>
          <p:cNvPr id="3" name="Title 2"/>
          <p:cNvSpPr>
            <a:spLocks noGrp="1"/>
          </p:cNvSpPr>
          <p:nvPr>
            <p:ph type="title"/>
          </p:nvPr>
        </p:nvSpPr>
        <p:spPr/>
        <p:txBody>
          <a:bodyPr/>
          <a:lstStyle/>
          <a:p>
            <a:r>
              <a:rPr lang="en-US" dirty="0"/>
              <a:t>Psychosocial  Therapies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dirty="0"/>
              <a:t>Psychotherapy  Groups</a:t>
            </a:r>
          </a:p>
          <a:p>
            <a:endParaRPr lang="en-US" sz="3600" dirty="0"/>
          </a:p>
          <a:p>
            <a:r>
              <a:rPr lang="en-US" sz="3600" dirty="0"/>
              <a:t>Psycho-educational</a:t>
            </a:r>
          </a:p>
          <a:p>
            <a:endParaRPr lang="en-US" sz="3600" dirty="0"/>
          </a:p>
          <a:p>
            <a:r>
              <a:rPr lang="en-US" sz="3600" dirty="0"/>
              <a:t>Self-help or Support Groups</a:t>
            </a:r>
          </a:p>
        </p:txBody>
      </p:sp>
      <p:sp>
        <p:nvSpPr>
          <p:cNvPr id="3" name="Title 2"/>
          <p:cNvSpPr>
            <a:spLocks noGrp="1"/>
          </p:cNvSpPr>
          <p:nvPr>
            <p:ph type="title"/>
          </p:nvPr>
        </p:nvSpPr>
        <p:spPr/>
        <p:txBody>
          <a:bodyPr/>
          <a:lstStyle/>
          <a:p>
            <a:r>
              <a:rPr lang="en-US" dirty="0"/>
              <a:t>Group   Treatments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953000"/>
          </a:xfrm>
        </p:spPr>
        <p:txBody>
          <a:bodyPr>
            <a:normAutofit/>
          </a:bodyPr>
          <a:lstStyle/>
          <a:p>
            <a:r>
              <a:rPr lang="en-US" dirty="0"/>
              <a:t>Installation of hope</a:t>
            </a:r>
          </a:p>
          <a:p>
            <a:r>
              <a:rPr lang="en-US" dirty="0"/>
              <a:t>Universality</a:t>
            </a:r>
          </a:p>
          <a:p>
            <a:r>
              <a:rPr lang="en-US" dirty="0"/>
              <a:t>Imparting information</a:t>
            </a:r>
          </a:p>
          <a:p>
            <a:r>
              <a:rPr lang="en-US" dirty="0"/>
              <a:t>Altruism</a:t>
            </a:r>
          </a:p>
          <a:p>
            <a:r>
              <a:rPr lang="en-US" dirty="0"/>
              <a:t>Corrective recapitulation of family</a:t>
            </a:r>
          </a:p>
          <a:p>
            <a:r>
              <a:rPr lang="en-US" dirty="0"/>
              <a:t>Development of socializing techniques</a:t>
            </a:r>
          </a:p>
          <a:p>
            <a:r>
              <a:rPr lang="en-US" dirty="0"/>
              <a:t>Imitation of behavior</a:t>
            </a:r>
          </a:p>
          <a:p>
            <a:r>
              <a:rPr lang="en-US" dirty="0"/>
              <a:t>Catharsis</a:t>
            </a:r>
          </a:p>
          <a:p>
            <a:r>
              <a:rPr lang="en-US" dirty="0"/>
              <a:t>Existential  factors</a:t>
            </a:r>
          </a:p>
          <a:p>
            <a:r>
              <a:rPr lang="en-US" dirty="0"/>
              <a:t>Direct advice and Interpersonal learning</a:t>
            </a:r>
          </a:p>
        </p:txBody>
      </p:sp>
      <p:sp>
        <p:nvSpPr>
          <p:cNvPr id="3" name="Title 2"/>
          <p:cNvSpPr>
            <a:spLocks noGrp="1"/>
          </p:cNvSpPr>
          <p:nvPr>
            <p:ph type="title"/>
          </p:nvPr>
        </p:nvSpPr>
        <p:spPr/>
        <p:txBody>
          <a:bodyPr>
            <a:normAutofit fontScale="90000"/>
          </a:bodyPr>
          <a:lstStyle/>
          <a:p>
            <a:r>
              <a:rPr lang="en-US" dirty="0"/>
              <a:t>Yalom’s Curative Factors of Group</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dirty="0"/>
              <a:t>Couple or Marital Therapy</a:t>
            </a:r>
          </a:p>
          <a:p>
            <a:endParaRPr lang="en-US" sz="3600" dirty="0"/>
          </a:p>
          <a:p>
            <a:r>
              <a:rPr lang="en-US" sz="3600" dirty="0"/>
              <a:t>Family  Therapy</a:t>
            </a:r>
          </a:p>
        </p:txBody>
      </p:sp>
      <p:sp>
        <p:nvSpPr>
          <p:cNvPr id="3" name="Title 2"/>
          <p:cNvSpPr>
            <a:spLocks noGrp="1"/>
          </p:cNvSpPr>
          <p:nvPr>
            <p:ph type="title"/>
          </p:nvPr>
        </p:nvSpPr>
        <p:spPr/>
        <p:txBody>
          <a:bodyPr/>
          <a:lstStyle/>
          <a:p>
            <a:r>
              <a:rPr lang="en-US" dirty="0"/>
              <a:t>Couple &amp; Family  Therapy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dirty="0"/>
              <a:t>Hypnosis</a:t>
            </a:r>
          </a:p>
          <a:p>
            <a:endParaRPr lang="en-US" sz="3600" dirty="0"/>
          </a:p>
          <a:p>
            <a:r>
              <a:rPr lang="en-US" sz="3600" dirty="0"/>
              <a:t>Biofeedback</a:t>
            </a:r>
          </a:p>
          <a:p>
            <a:endParaRPr lang="en-US" sz="3600" dirty="0"/>
          </a:p>
          <a:p>
            <a:r>
              <a:rPr lang="en-US" sz="3600" dirty="0"/>
              <a:t>Relaxation  Training</a:t>
            </a:r>
          </a:p>
          <a:p>
            <a:endParaRPr lang="en-US" sz="3600" dirty="0"/>
          </a:p>
          <a:p>
            <a:r>
              <a:rPr lang="en-US" sz="3600" dirty="0"/>
              <a:t>Alternative  Medicine </a:t>
            </a:r>
          </a:p>
        </p:txBody>
      </p:sp>
      <p:sp>
        <p:nvSpPr>
          <p:cNvPr id="3" name="Title 2"/>
          <p:cNvSpPr>
            <a:spLocks noGrp="1"/>
          </p:cNvSpPr>
          <p:nvPr>
            <p:ph type="title"/>
          </p:nvPr>
        </p:nvSpPr>
        <p:spPr/>
        <p:txBody>
          <a:bodyPr>
            <a:normAutofit fontScale="90000"/>
          </a:bodyPr>
          <a:lstStyle/>
          <a:p>
            <a:r>
              <a:rPr lang="en-US" dirty="0"/>
              <a:t>Specialized Treatment Modalities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dirty="0"/>
              <a:t>Pros  &amp;  Cons</a:t>
            </a:r>
          </a:p>
        </p:txBody>
      </p:sp>
      <p:sp>
        <p:nvSpPr>
          <p:cNvPr id="3" name="Title 2"/>
          <p:cNvSpPr>
            <a:spLocks noGrp="1"/>
          </p:cNvSpPr>
          <p:nvPr>
            <p:ph type="title"/>
          </p:nvPr>
        </p:nvSpPr>
        <p:spPr/>
        <p:txBody>
          <a:bodyPr/>
          <a:lstStyle/>
          <a:p>
            <a:r>
              <a:rPr lang="en-US" dirty="0"/>
              <a:t>No  Treatment  Model</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dirty="0"/>
              <a:t>Scientific Findings</a:t>
            </a:r>
          </a:p>
          <a:p>
            <a:endParaRPr lang="en-US" sz="3600" dirty="0"/>
          </a:p>
          <a:p>
            <a:r>
              <a:rPr lang="en-US" sz="3600" dirty="0"/>
              <a:t>Clinical Experience</a:t>
            </a:r>
          </a:p>
          <a:p>
            <a:endParaRPr lang="en-US" sz="3600" dirty="0"/>
          </a:p>
          <a:p>
            <a:r>
              <a:rPr lang="en-US" sz="3600" dirty="0"/>
              <a:t>Patient Preference</a:t>
            </a:r>
          </a:p>
        </p:txBody>
      </p:sp>
      <p:sp>
        <p:nvSpPr>
          <p:cNvPr id="3" name="Title 2"/>
          <p:cNvSpPr>
            <a:spLocks noGrp="1"/>
          </p:cNvSpPr>
          <p:nvPr>
            <p:ph type="title"/>
          </p:nvPr>
        </p:nvSpPr>
        <p:spPr/>
        <p:txBody>
          <a:bodyPr/>
          <a:lstStyle/>
          <a:p>
            <a:r>
              <a:rPr lang="en-US" dirty="0"/>
              <a:t>Which “Therapy” works best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Psychopharmacology</a:t>
            </a:r>
          </a:p>
        </p:txBody>
      </p:sp>
      <p:pic>
        <p:nvPicPr>
          <p:cNvPr id="6" name="Content Placeholder 5" descr="SCAN1025.JPG"/>
          <p:cNvPicPr>
            <a:picLocks noGrp="1" noChangeAspect="1"/>
          </p:cNvPicPr>
          <p:nvPr>
            <p:ph idx="1"/>
          </p:nvPr>
        </p:nvPicPr>
        <p:blipFill>
          <a:blip r:embed="rId2"/>
          <a:stretch>
            <a:fillRect/>
          </a:stretch>
        </p:blipFill>
        <p:spPr>
          <a:xfrm>
            <a:off x="1752600" y="1143000"/>
            <a:ext cx="5715000" cy="601579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descr="SCAN1026.JPG"/>
          <p:cNvPicPr>
            <a:picLocks noGrp="1" noChangeAspect="1"/>
          </p:cNvPicPr>
          <p:nvPr>
            <p:ph idx="1"/>
          </p:nvPr>
        </p:nvPicPr>
        <p:blipFill>
          <a:blip r:embed="rId2" cstate="print"/>
          <a:stretch>
            <a:fillRect/>
          </a:stretch>
        </p:blipFill>
        <p:spPr>
          <a:xfrm>
            <a:off x="1981200" y="1242219"/>
            <a:ext cx="5615781" cy="5615781"/>
          </a:xfrm>
        </p:spPr>
      </p:pic>
      <p:sp>
        <p:nvSpPr>
          <p:cNvPr id="3" name="Title 2"/>
          <p:cNvSpPr>
            <a:spLocks noGrp="1"/>
          </p:cNvSpPr>
          <p:nvPr>
            <p:ph type="title"/>
          </p:nvPr>
        </p:nvSpPr>
        <p:spPr/>
        <p:txBody>
          <a:bodyPr/>
          <a:lstStyle/>
          <a:p>
            <a:r>
              <a:rPr lang="en-US" dirty="0"/>
              <a:t>Synapse &amp; Neurotransmission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descr="SCAN1027.JPG"/>
          <p:cNvPicPr>
            <a:picLocks noGrp="1" noChangeAspect="1"/>
          </p:cNvPicPr>
          <p:nvPr>
            <p:ph idx="1"/>
          </p:nvPr>
        </p:nvPicPr>
        <p:blipFill>
          <a:blip r:embed="rId2"/>
          <a:stretch>
            <a:fillRect/>
          </a:stretch>
        </p:blipFill>
        <p:spPr>
          <a:xfrm>
            <a:off x="1142999" y="685800"/>
            <a:ext cx="6878097" cy="5638800"/>
          </a:xfrm>
        </p:spPr>
      </p:pic>
      <p:sp>
        <p:nvSpPr>
          <p:cNvPr id="3" name="Title 2"/>
          <p:cNvSpPr>
            <a:spLocks noGrp="1"/>
          </p:cNvSpPr>
          <p:nvPr>
            <p:ph type="title"/>
          </p:nvPr>
        </p:nvSpPr>
        <p:spPr/>
        <p:txBody>
          <a:bodyPr/>
          <a:lstStyle/>
          <a:p>
            <a:r>
              <a:rPr lang="en-US" dirty="0"/>
              <a:t>Neurotransmitters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1.	Types of treatments or interventions</a:t>
            </a:r>
          </a:p>
          <a:p>
            <a:endParaRPr lang="en-US" dirty="0"/>
          </a:p>
          <a:p>
            <a:r>
              <a:rPr lang="en-US" dirty="0"/>
              <a:t>2.	Frequency and timeframe</a:t>
            </a:r>
          </a:p>
          <a:p>
            <a:endParaRPr lang="en-US" dirty="0"/>
          </a:p>
          <a:p>
            <a:r>
              <a:rPr lang="en-US" dirty="0"/>
              <a:t>3.	Focus on specific problems</a:t>
            </a:r>
          </a:p>
          <a:p>
            <a:endParaRPr lang="en-US" dirty="0"/>
          </a:p>
          <a:p>
            <a:r>
              <a:rPr lang="en-US" dirty="0"/>
              <a:t>4.	Goals of treatment</a:t>
            </a:r>
          </a:p>
          <a:p>
            <a:endParaRPr lang="en-US" dirty="0"/>
          </a:p>
          <a:p>
            <a:r>
              <a:rPr lang="en-US" dirty="0"/>
              <a:t>5.	Timing: biological before psychosocial</a:t>
            </a:r>
          </a:p>
        </p:txBody>
      </p:sp>
      <p:sp>
        <p:nvSpPr>
          <p:cNvPr id="3" name="Title 2"/>
          <p:cNvSpPr>
            <a:spLocks noGrp="1"/>
          </p:cNvSpPr>
          <p:nvPr>
            <p:ph type="title"/>
          </p:nvPr>
        </p:nvSpPr>
        <p:spPr/>
        <p:txBody>
          <a:bodyPr>
            <a:normAutofit fontScale="90000"/>
          </a:bodyPr>
          <a:lstStyle/>
          <a:p>
            <a:r>
              <a:rPr lang="en-US" dirty="0"/>
              <a:t>What do treatment plans include?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Practitioners in systems of care develop the necessary attitudes, skills, and knowledge base to serve minority and culturally diverse children and families in their communities.</a:t>
            </a:r>
          </a:p>
          <a:p>
            <a:endParaRPr lang="en-US" dirty="0"/>
          </a:p>
          <a:p>
            <a:r>
              <a:rPr lang="en-US" dirty="0"/>
              <a:t>It also proposes that practitioners develop policies and procedures within these systems to remove any barriers to accessing of services and to make these services more responsive to the values of diverse communities.</a:t>
            </a:r>
          </a:p>
        </p:txBody>
      </p:sp>
      <p:sp>
        <p:nvSpPr>
          <p:cNvPr id="3" name="Title 2"/>
          <p:cNvSpPr>
            <a:spLocks noGrp="1"/>
          </p:cNvSpPr>
          <p:nvPr>
            <p:ph type="title"/>
          </p:nvPr>
        </p:nvSpPr>
        <p:spPr/>
        <p:txBody>
          <a:bodyPr/>
          <a:lstStyle/>
          <a:p>
            <a:r>
              <a:rPr lang="en-US" dirty="0"/>
              <a:t>Cultural  Competence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481328"/>
            <a:ext cx="8458200" cy="4525963"/>
          </a:xfrm>
        </p:spPr>
        <p:txBody>
          <a:bodyPr>
            <a:normAutofit lnSpcReduction="10000"/>
          </a:bodyPr>
          <a:lstStyle/>
          <a:p>
            <a:r>
              <a:rPr lang="en-US" sz="3200" dirty="0"/>
              <a:t>As systems of care move toward greater accountability and a stronger evidence-base, quality improvement becomes an integral function.  Quality improvement should not only evaluate and improve effectiveness and efficiency of services, but assure consumer satisfaction and , foremost, promote an assure safety in care delivery.</a:t>
            </a:r>
          </a:p>
        </p:txBody>
      </p:sp>
      <p:sp>
        <p:nvSpPr>
          <p:cNvPr id="3" name="Title 2"/>
          <p:cNvSpPr>
            <a:spLocks noGrp="1"/>
          </p:cNvSpPr>
          <p:nvPr>
            <p:ph type="title"/>
          </p:nvPr>
        </p:nvSpPr>
        <p:spPr/>
        <p:txBody>
          <a:bodyPr/>
          <a:lstStyle/>
          <a:p>
            <a:r>
              <a:rPr lang="en-US" dirty="0"/>
              <a:t>Quality Improvement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dirty="0"/>
              <a:t>   An ongoing orientation toward improvement implies that clinicians are never satisfied with the quality if their care and its outcomes, and that they always seek to improve not only the effectiveness of their practices but also process of care in terms of efficiency and effectiveness.</a:t>
            </a:r>
          </a:p>
        </p:txBody>
      </p:sp>
      <p:sp>
        <p:nvSpPr>
          <p:cNvPr id="3" name="Title 2"/>
          <p:cNvSpPr>
            <a:spLocks noGrp="1"/>
          </p:cNvSpPr>
          <p:nvPr>
            <p:ph type="title"/>
          </p:nvPr>
        </p:nvSpPr>
        <p:spPr/>
        <p:txBody>
          <a:bodyPr/>
          <a:lstStyle/>
          <a:p>
            <a:r>
              <a:rPr lang="en-US" dirty="0"/>
              <a:t>Skills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5016691"/>
          </a:xfrm>
        </p:spPr>
        <p:txBody>
          <a:bodyPr>
            <a:normAutofit/>
          </a:bodyPr>
          <a:lstStyle/>
          <a:p>
            <a:r>
              <a:rPr lang="en-US" sz="3200" dirty="0"/>
              <a:t>Clinicians need to balance cost and quality considerations in pursuing quality improvement projects or programs, keeping in mind the classic triangle of: </a:t>
            </a:r>
            <a:r>
              <a:rPr lang="en-US" sz="3200" b="1" i="1" dirty="0"/>
              <a:t>costs, quality, access   </a:t>
            </a:r>
            <a:r>
              <a:rPr lang="en-US" sz="3200" dirty="0"/>
              <a:t>and how these interact in care delivery.    </a:t>
            </a:r>
          </a:p>
        </p:txBody>
      </p:sp>
      <p:sp>
        <p:nvSpPr>
          <p:cNvPr id="3" name="Title 2"/>
          <p:cNvSpPr>
            <a:spLocks noGrp="1"/>
          </p:cNvSpPr>
          <p:nvPr>
            <p:ph type="title"/>
          </p:nvPr>
        </p:nvSpPr>
        <p:spPr>
          <a:xfrm>
            <a:off x="457200" y="274638"/>
            <a:ext cx="8229600" cy="182562"/>
          </a:xfrm>
        </p:spPr>
        <p:txBody>
          <a:bodyPr>
            <a:normAutofit fontScale="90000"/>
          </a:bodyPr>
          <a:lstStyle/>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b="1" i="1" dirty="0"/>
              <a:t>        “Above all else, do no harm. “</a:t>
            </a:r>
          </a:p>
          <a:p>
            <a:pPr>
              <a:buNone/>
            </a:pPr>
            <a:endParaRPr lang="en-US" dirty="0"/>
          </a:p>
          <a:p>
            <a:pPr>
              <a:buNone/>
            </a:pPr>
            <a:endParaRPr lang="en-US" dirty="0"/>
          </a:p>
          <a:p>
            <a:pPr>
              <a:buNone/>
            </a:pPr>
            <a:r>
              <a:rPr lang="en-US" dirty="0"/>
              <a:t>Coordinated, respectful, and collaborative communications between systems partners can promote safe and effective care.</a:t>
            </a:r>
          </a:p>
          <a:p>
            <a:pPr>
              <a:buNone/>
            </a:pPr>
            <a:endParaRPr lang="en-US" dirty="0"/>
          </a:p>
          <a:p>
            <a:pPr>
              <a:buNone/>
            </a:pPr>
            <a:r>
              <a:rPr lang="en-US" dirty="0"/>
              <a:t>What is the </a:t>
            </a:r>
            <a:r>
              <a:rPr lang="en-US" b="1" i="1" dirty="0"/>
              <a:t>least restrictive environment</a:t>
            </a:r>
            <a:r>
              <a:rPr lang="en-US" dirty="0"/>
              <a:t>  to meet the patient’s clinical needs and safely manage the patient’s current level of functioning.</a:t>
            </a:r>
          </a:p>
        </p:txBody>
      </p:sp>
      <p:sp>
        <p:nvSpPr>
          <p:cNvPr id="3" name="Title 2"/>
          <p:cNvSpPr>
            <a:spLocks noGrp="1"/>
          </p:cNvSpPr>
          <p:nvPr>
            <p:ph type="title"/>
          </p:nvPr>
        </p:nvSpPr>
        <p:spPr/>
        <p:txBody>
          <a:bodyPr/>
          <a:lstStyle/>
          <a:p>
            <a:r>
              <a:rPr lang="en-US" dirty="0"/>
              <a:t>Patient  Safety</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risis Planning.gif"/>
          <p:cNvPicPr>
            <a:picLocks noGrp="1" noChangeAspect="1"/>
          </p:cNvPicPr>
          <p:nvPr>
            <p:ph idx="1"/>
          </p:nvPr>
        </p:nvPicPr>
        <p:blipFill>
          <a:blip r:embed="rId2"/>
          <a:stretch>
            <a:fillRect/>
          </a:stretch>
        </p:blipFill>
        <p:spPr>
          <a:xfrm>
            <a:off x="3962400" y="4792"/>
            <a:ext cx="4953000" cy="6853208"/>
          </a:xfrm>
        </p:spPr>
      </p:pic>
      <p:sp>
        <p:nvSpPr>
          <p:cNvPr id="3" name="Title 2"/>
          <p:cNvSpPr>
            <a:spLocks noGrp="1"/>
          </p:cNvSpPr>
          <p:nvPr>
            <p:ph type="title"/>
          </p:nvPr>
        </p:nvSpPr>
        <p:spPr>
          <a:xfrm>
            <a:off x="457200" y="274638"/>
            <a:ext cx="8229600" cy="1706562"/>
          </a:xfrm>
        </p:spPr>
        <p:txBody>
          <a:bodyPr>
            <a:normAutofit/>
          </a:bodyPr>
          <a:lstStyle/>
          <a:p>
            <a:r>
              <a:rPr lang="en-US" sz="3200" dirty="0">
                <a:solidFill>
                  <a:schemeClr val="accent1"/>
                </a:solidFill>
              </a:rPr>
              <a:t>7 Stage Crisis Model</a:t>
            </a:r>
            <a:r>
              <a:rPr lang="en-US" sz="2400" dirty="0"/>
              <a:t/>
            </a:r>
            <a:br>
              <a:rPr lang="en-US" sz="2400" dirty="0"/>
            </a:br>
            <a:r>
              <a:rPr lang="en-US" sz="2400" dirty="0"/>
              <a:t>(Live Text Assignment # 3</a:t>
            </a:r>
            <a:br>
              <a:rPr lang="en-US" sz="2400" dirty="0"/>
            </a:br>
            <a:r>
              <a:rPr lang="en-US" sz="2400" dirty="0"/>
              <a:t>Suicidal Patient)</a:t>
            </a:r>
            <a:br>
              <a:rPr lang="en-US" sz="2400" dirty="0"/>
            </a:br>
            <a:endParaRPr lang="en-US"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371600"/>
            <a:ext cx="8915400" cy="4635691"/>
          </a:xfrm>
        </p:spPr>
        <p:txBody>
          <a:bodyPr>
            <a:normAutofit lnSpcReduction="10000"/>
          </a:bodyPr>
          <a:lstStyle/>
          <a:p>
            <a:r>
              <a:rPr lang="en-US" dirty="0"/>
              <a:t>Involuntary Hospitalization</a:t>
            </a:r>
          </a:p>
          <a:p>
            <a:r>
              <a:rPr lang="en-US" dirty="0"/>
              <a:t>Involuntary Treatment</a:t>
            </a:r>
          </a:p>
          <a:p>
            <a:r>
              <a:rPr lang="en-US" dirty="0"/>
              <a:t>Informed Consent</a:t>
            </a:r>
          </a:p>
          <a:p>
            <a:r>
              <a:rPr lang="en-US" dirty="0"/>
              <a:t>Confidentiality &amp; Documentation</a:t>
            </a:r>
          </a:p>
          <a:p>
            <a:r>
              <a:rPr lang="en-US" dirty="0"/>
              <a:t>Health Insurance Portability &amp; Accountability Act</a:t>
            </a:r>
          </a:p>
          <a:p>
            <a:r>
              <a:rPr lang="en-US" dirty="0"/>
              <a:t>Duty to Warn</a:t>
            </a:r>
          </a:p>
          <a:p>
            <a:r>
              <a:rPr lang="en-US" dirty="0"/>
              <a:t>Malpractice</a:t>
            </a:r>
          </a:p>
          <a:p>
            <a:r>
              <a:rPr lang="en-US" dirty="0"/>
              <a:t>Dual  Relationships &amp; Professional Boundaries</a:t>
            </a:r>
          </a:p>
          <a:p>
            <a:r>
              <a:rPr lang="en-US" dirty="0"/>
              <a:t>Expert Witness</a:t>
            </a:r>
          </a:p>
          <a:p>
            <a:r>
              <a:rPr lang="en-US" dirty="0"/>
              <a:t>Multiculturalism &amp; Spirituality in Ethical Care</a:t>
            </a:r>
          </a:p>
        </p:txBody>
      </p:sp>
      <p:sp>
        <p:nvSpPr>
          <p:cNvPr id="3" name="Title 2"/>
          <p:cNvSpPr>
            <a:spLocks noGrp="1"/>
          </p:cNvSpPr>
          <p:nvPr>
            <p:ph type="title"/>
          </p:nvPr>
        </p:nvSpPr>
        <p:spPr/>
        <p:txBody>
          <a:bodyPr/>
          <a:lstStyle/>
          <a:p>
            <a:r>
              <a:rPr lang="en-US" dirty="0"/>
              <a:t>Legal &amp; Ethical Issues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Wilson’s Social Work Model (1980)</a:t>
            </a:r>
          </a:p>
        </p:txBody>
      </p:sp>
      <p:sp>
        <p:nvSpPr>
          <p:cNvPr id="3" name="Content Placeholder 2"/>
          <p:cNvSpPr>
            <a:spLocks noGrp="1"/>
          </p:cNvSpPr>
          <p:nvPr>
            <p:ph idx="1"/>
          </p:nvPr>
        </p:nvSpPr>
        <p:spPr>
          <a:xfrm>
            <a:off x="1608364" y="1709058"/>
            <a:ext cx="7535636" cy="4767943"/>
          </a:xfrm>
        </p:spPr>
        <p:txBody>
          <a:bodyPr>
            <a:normAutofit fontScale="92500" lnSpcReduction="20000"/>
          </a:bodyPr>
          <a:lstStyle/>
          <a:p>
            <a:r>
              <a:rPr lang="en-US" sz="2800" dirty="0"/>
              <a:t>The ideal means of meeting the needs of this client.</a:t>
            </a:r>
          </a:p>
          <a:p>
            <a:endParaRPr lang="en-US" sz="2800" dirty="0"/>
          </a:p>
          <a:p>
            <a:r>
              <a:rPr lang="en-US" sz="2800" dirty="0"/>
              <a:t>What you can do realistically to meet these needs.</a:t>
            </a:r>
          </a:p>
          <a:p>
            <a:endParaRPr lang="en-US" sz="2800" dirty="0"/>
          </a:p>
          <a:p>
            <a:r>
              <a:rPr lang="en-US" sz="2800" dirty="0"/>
              <a:t>The client’s willingness &amp; ability to carry out this plan.</a:t>
            </a:r>
          </a:p>
          <a:p>
            <a:endParaRPr lang="en-US" sz="2800" dirty="0"/>
          </a:p>
          <a:p>
            <a:r>
              <a:rPr lang="en-US" sz="2800" dirty="0"/>
              <a:t>Progress made or not made since the plan was written.</a:t>
            </a:r>
          </a:p>
          <a:p>
            <a:endParaRPr lang="en-US" sz="2800" dirty="0"/>
          </a:p>
          <a:p>
            <a:r>
              <a:rPr lang="en-US" sz="2800" dirty="0"/>
              <a:t>What you will now do differently.</a:t>
            </a:r>
          </a:p>
        </p:txBody>
      </p:sp>
    </p:spTree>
    <p:extLst>
      <p:ext uri="{BB962C8B-B14F-4D97-AF65-F5344CB8AC3E}">
        <p14:creationId xmlns:p14="http://schemas.microsoft.com/office/powerpoint/2010/main" val="8673179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Analytical Thinking Model</a:t>
            </a:r>
          </a:p>
        </p:txBody>
      </p:sp>
      <p:sp>
        <p:nvSpPr>
          <p:cNvPr id="3" name="Content Placeholder 2"/>
          <p:cNvSpPr>
            <a:spLocks noGrp="1"/>
          </p:cNvSpPr>
          <p:nvPr>
            <p:ph idx="1"/>
          </p:nvPr>
        </p:nvSpPr>
        <p:spPr>
          <a:xfrm>
            <a:off x="1698171" y="2035629"/>
            <a:ext cx="7241722" cy="3712028"/>
          </a:xfrm>
        </p:spPr>
        <p:txBody>
          <a:bodyPr>
            <a:normAutofit fontScale="92500"/>
          </a:bodyPr>
          <a:lstStyle/>
          <a:p>
            <a:r>
              <a:rPr lang="en-US" sz="2800" dirty="0"/>
              <a:t>Review everything you know about the case.</a:t>
            </a:r>
          </a:p>
          <a:p>
            <a:r>
              <a:rPr lang="en-US" sz="2800" dirty="0"/>
              <a:t>Make a list of the 10-15 key facts of the case.</a:t>
            </a:r>
          </a:p>
          <a:p>
            <a:r>
              <a:rPr lang="en-US" sz="2800" dirty="0"/>
              <a:t>Imagine what feelings the client might have about their situation.</a:t>
            </a:r>
          </a:p>
          <a:p>
            <a:r>
              <a:rPr lang="en-US" sz="2800" dirty="0"/>
              <a:t>Who are the client’s “significant others”</a:t>
            </a:r>
          </a:p>
          <a:p>
            <a:r>
              <a:rPr lang="en-US" sz="2800" dirty="0"/>
              <a:t>Develop a treatment plan:  (next slide)</a:t>
            </a:r>
          </a:p>
        </p:txBody>
      </p:sp>
    </p:spTree>
    <p:extLst>
      <p:ext uri="{BB962C8B-B14F-4D97-AF65-F5344CB8AC3E}">
        <p14:creationId xmlns:p14="http://schemas.microsoft.com/office/powerpoint/2010/main" val="32749091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Analytic Thinking Model Treatment Plan</a:t>
            </a:r>
          </a:p>
        </p:txBody>
      </p:sp>
      <p:sp>
        <p:nvSpPr>
          <p:cNvPr id="3" name="Content Placeholder 2"/>
          <p:cNvSpPr>
            <a:spLocks noGrp="1"/>
          </p:cNvSpPr>
          <p:nvPr>
            <p:ph idx="1"/>
          </p:nvPr>
        </p:nvSpPr>
        <p:spPr>
          <a:xfrm>
            <a:off x="1941909" y="1567544"/>
            <a:ext cx="6957163" cy="4876799"/>
          </a:xfrm>
        </p:spPr>
        <p:txBody>
          <a:bodyPr>
            <a:normAutofit fontScale="92500" lnSpcReduction="20000"/>
          </a:bodyPr>
          <a:lstStyle/>
          <a:p>
            <a:r>
              <a:rPr lang="en-US" sz="2800" dirty="0"/>
              <a:t>List all the possible outcomes of treatment.</a:t>
            </a:r>
          </a:p>
          <a:p>
            <a:r>
              <a:rPr lang="en-US" sz="2800" dirty="0"/>
              <a:t>Label each outcome as “realistic” or “not”.</a:t>
            </a:r>
          </a:p>
          <a:p>
            <a:r>
              <a:rPr lang="en-US" sz="2800" dirty="0"/>
              <a:t>For each realistic goal, list the sub goals or objectives to be achieved and place them in any necessary sequence.</a:t>
            </a:r>
          </a:p>
          <a:p>
            <a:r>
              <a:rPr lang="en-US" sz="2800" dirty="0"/>
              <a:t>State the exact treatment techniques required to accomplish these sub goals.</a:t>
            </a:r>
          </a:p>
          <a:p>
            <a:r>
              <a:rPr lang="en-US" sz="2800" dirty="0"/>
              <a:t>Rank the goals in time sequence so you know where to start.</a:t>
            </a:r>
          </a:p>
          <a:p>
            <a:r>
              <a:rPr lang="en-US" sz="2800" dirty="0"/>
              <a:t>Estimate the time needed to achieve each goal.</a:t>
            </a:r>
          </a:p>
          <a:p>
            <a:endParaRPr lang="en-US" sz="2800" dirty="0"/>
          </a:p>
        </p:txBody>
      </p:sp>
    </p:spTree>
    <p:extLst>
      <p:ext uri="{BB962C8B-B14F-4D97-AF65-F5344CB8AC3E}">
        <p14:creationId xmlns:p14="http://schemas.microsoft.com/office/powerpoint/2010/main" val="372435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3200" dirty="0">
                <a:solidFill>
                  <a:srgbClr val="FF0000"/>
                </a:solidFill>
              </a:rPr>
              <a:t>S   </a:t>
            </a:r>
            <a:r>
              <a:rPr lang="en-US" sz="3200" dirty="0"/>
              <a:t>Specific</a:t>
            </a:r>
            <a:r>
              <a:rPr lang="en-US" sz="3200" dirty="0">
                <a:solidFill>
                  <a:srgbClr val="FF0000"/>
                </a:solidFill>
              </a:rPr>
              <a:t> </a:t>
            </a:r>
          </a:p>
          <a:p>
            <a:endParaRPr lang="en-US" sz="3200" dirty="0">
              <a:solidFill>
                <a:srgbClr val="FF0000"/>
              </a:solidFill>
            </a:endParaRPr>
          </a:p>
          <a:p>
            <a:r>
              <a:rPr lang="en-US" sz="3200" dirty="0">
                <a:solidFill>
                  <a:srgbClr val="FF0000"/>
                </a:solidFill>
              </a:rPr>
              <a:t>M	</a:t>
            </a:r>
            <a:r>
              <a:rPr lang="en-US" sz="3200" dirty="0"/>
              <a:t>Measurable</a:t>
            </a:r>
            <a:endParaRPr lang="en-US" sz="3200" dirty="0">
              <a:solidFill>
                <a:srgbClr val="FF0000"/>
              </a:solidFill>
            </a:endParaRPr>
          </a:p>
          <a:p>
            <a:endParaRPr lang="en-US" sz="3200" dirty="0">
              <a:solidFill>
                <a:srgbClr val="FF0000"/>
              </a:solidFill>
            </a:endParaRPr>
          </a:p>
          <a:p>
            <a:r>
              <a:rPr lang="en-US" sz="3200" dirty="0">
                <a:solidFill>
                  <a:srgbClr val="FF0000"/>
                </a:solidFill>
              </a:rPr>
              <a:t>A	</a:t>
            </a:r>
            <a:r>
              <a:rPr lang="en-US" sz="3200" dirty="0"/>
              <a:t>Attainable/Action oriented</a:t>
            </a:r>
            <a:endParaRPr lang="en-US" sz="3200" dirty="0">
              <a:solidFill>
                <a:srgbClr val="FF0000"/>
              </a:solidFill>
            </a:endParaRPr>
          </a:p>
          <a:p>
            <a:endParaRPr lang="en-US" sz="3200" dirty="0">
              <a:solidFill>
                <a:srgbClr val="FF0000"/>
              </a:solidFill>
            </a:endParaRPr>
          </a:p>
          <a:p>
            <a:r>
              <a:rPr lang="en-US" sz="3200" dirty="0">
                <a:solidFill>
                  <a:srgbClr val="FF0000"/>
                </a:solidFill>
              </a:rPr>
              <a:t>R	</a:t>
            </a:r>
            <a:r>
              <a:rPr lang="en-US" sz="3200" dirty="0"/>
              <a:t>Realistic/Relevant</a:t>
            </a:r>
            <a:endParaRPr lang="en-US" sz="3200" dirty="0">
              <a:solidFill>
                <a:srgbClr val="FF0000"/>
              </a:solidFill>
            </a:endParaRPr>
          </a:p>
          <a:p>
            <a:endParaRPr lang="en-US" sz="3200" dirty="0">
              <a:solidFill>
                <a:srgbClr val="FF0000"/>
              </a:solidFill>
            </a:endParaRPr>
          </a:p>
          <a:p>
            <a:r>
              <a:rPr lang="en-US" sz="3200" dirty="0">
                <a:solidFill>
                  <a:srgbClr val="FF0000"/>
                </a:solidFill>
              </a:rPr>
              <a:t>T	</a:t>
            </a:r>
            <a:r>
              <a:rPr lang="en-US" sz="3200" dirty="0"/>
              <a:t>Timeframe </a:t>
            </a:r>
            <a:endParaRPr lang="en-US" sz="3200" dirty="0">
              <a:solidFill>
                <a:srgbClr val="FF0000"/>
              </a:solidFill>
            </a:endParaRPr>
          </a:p>
        </p:txBody>
      </p:sp>
      <p:sp>
        <p:nvSpPr>
          <p:cNvPr id="3" name="Title 2"/>
          <p:cNvSpPr>
            <a:spLocks noGrp="1"/>
          </p:cNvSpPr>
          <p:nvPr>
            <p:ph type="title"/>
          </p:nvPr>
        </p:nvSpPr>
        <p:spPr/>
        <p:txBody>
          <a:bodyPr/>
          <a:lstStyle/>
          <a:p>
            <a:r>
              <a:rPr lang="en-US" dirty="0">
                <a:solidFill>
                  <a:srgbClr val="FF0000"/>
                </a:solidFill>
              </a:rPr>
              <a:t>SMART  Treatment Goals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Multimodal Therapy Model (</a:t>
            </a:r>
            <a:r>
              <a:rPr lang="en-US" sz="2800" dirty="0"/>
              <a:t>Lazarus, 1997)</a:t>
            </a:r>
            <a:br>
              <a:rPr lang="en-US" sz="2800" dirty="0"/>
            </a:br>
            <a:r>
              <a:rPr lang="en-US" sz="2800" dirty="0"/>
              <a:t>   “BASIC ID”   Model</a:t>
            </a:r>
          </a:p>
        </p:txBody>
      </p:sp>
      <p:sp>
        <p:nvSpPr>
          <p:cNvPr id="3" name="Content Placeholder 2"/>
          <p:cNvSpPr>
            <a:spLocks noGrp="1"/>
          </p:cNvSpPr>
          <p:nvPr>
            <p:ph idx="1"/>
          </p:nvPr>
        </p:nvSpPr>
        <p:spPr>
          <a:xfrm>
            <a:off x="1944694" y="2133600"/>
            <a:ext cx="7044184" cy="4528457"/>
          </a:xfrm>
        </p:spPr>
        <p:txBody>
          <a:bodyPr>
            <a:normAutofit/>
          </a:bodyPr>
          <a:lstStyle/>
          <a:p>
            <a:r>
              <a:rPr lang="en-US" sz="2800" b="1" dirty="0"/>
              <a:t>B</a:t>
            </a:r>
            <a:r>
              <a:rPr lang="en-US" sz="2800" dirty="0"/>
              <a:t>ehavior</a:t>
            </a:r>
          </a:p>
          <a:p>
            <a:r>
              <a:rPr lang="en-US" sz="2800" b="1" dirty="0"/>
              <a:t>A</a:t>
            </a:r>
            <a:r>
              <a:rPr lang="en-US" sz="2800" dirty="0"/>
              <a:t>ffect</a:t>
            </a:r>
          </a:p>
          <a:p>
            <a:r>
              <a:rPr lang="en-US" sz="2800" b="1" dirty="0"/>
              <a:t>S</a:t>
            </a:r>
            <a:r>
              <a:rPr lang="en-US" sz="2800" dirty="0"/>
              <a:t>ensation</a:t>
            </a:r>
          </a:p>
          <a:p>
            <a:r>
              <a:rPr lang="en-US" sz="2800" b="1" dirty="0"/>
              <a:t>I</a:t>
            </a:r>
            <a:r>
              <a:rPr lang="en-US" sz="2800" dirty="0"/>
              <a:t>magery (fantasies or expectations)</a:t>
            </a:r>
          </a:p>
          <a:p>
            <a:r>
              <a:rPr lang="en-US" sz="2800" b="1" dirty="0"/>
              <a:t>C</a:t>
            </a:r>
            <a:r>
              <a:rPr lang="en-US" sz="2800" dirty="0"/>
              <a:t>ognition (beliefs)</a:t>
            </a:r>
          </a:p>
          <a:p>
            <a:endParaRPr lang="en-US" sz="2800" dirty="0"/>
          </a:p>
          <a:p>
            <a:r>
              <a:rPr lang="en-US" sz="2800" b="1" dirty="0"/>
              <a:t>I</a:t>
            </a:r>
            <a:r>
              <a:rPr lang="en-US" sz="2800" dirty="0"/>
              <a:t>nterpersonal relations</a:t>
            </a:r>
          </a:p>
          <a:p>
            <a:r>
              <a:rPr lang="en-US" sz="2800" b="1" dirty="0"/>
              <a:t>D</a:t>
            </a:r>
            <a:r>
              <a:rPr lang="en-US" sz="2800" dirty="0"/>
              <a:t>rugs or medical conditions</a:t>
            </a:r>
          </a:p>
        </p:txBody>
      </p:sp>
    </p:spTree>
    <p:extLst>
      <p:ext uri="{BB962C8B-B14F-4D97-AF65-F5344CB8AC3E}">
        <p14:creationId xmlns:p14="http://schemas.microsoft.com/office/powerpoint/2010/main" val="15247064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Levels-of-Functioning Model</a:t>
            </a:r>
            <a:br>
              <a:rPr lang="en-US" dirty="0"/>
            </a:br>
            <a:r>
              <a:rPr lang="en-US" sz="2400" dirty="0"/>
              <a:t>Kennedy (2003)</a:t>
            </a:r>
            <a:endParaRPr lang="en-US" dirty="0"/>
          </a:p>
        </p:txBody>
      </p:sp>
      <p:sp>
        <p:nvSpPr>
          <p:cNvPr id="3" name="Content Placeholder 2"/>
          <p:cNvSpPr>
            <a:spLocks noGrp="1"/>
          </p:cNvSpPr>
          <p:nvPr>
            <p:ph idx="1"/>
          </p:nvPr>
        </p:nvSpPr>
        <p:spPr>
          <a:xfrm>
            <a:off x="1941909" y="2231571"/>
            <a:ext cx="7063298" cy="4430486"/>
          </a:xfrm>
        </p:spPr>
        <p:txBody>
          <a:bodyPr>
            <a:normAutofit/>
          </a:bodyPr>
          <a:lstStyle/>
          <a:p>
            <a:pPr marL="514350" indent="-514350">
              <a:buAutoNum type="arabicPeriod"/>
            </a:pPr>
            <a:r>
              <a:rPr lang="en-US" sz="2800" dirty="0"/>
              <a:t>Psychological impairments</a:t>
            </a:r>
          </a:p>
          <a:p>
            <a:pPr marL="514350" indent="-514350">
              <a:buAutoNum type="arabicPeriod"/>
            </a:pPr>
            <a:r>
              <a:rPr lang="en-US" sz="2800" dirty="0"/>
              <a:t>Social Skills</a:t>
            </a:r>
          </a:p>
          <a:p>
            <a:pPr marL="514350" indent="-514350">
              <a:buAutoNum type="arabicPeriod"/>
            </a:pPr>
            <a:r>
              <a:rPr lang="en-US" sz="2800" dirty="0"/>
              <a:t>Dangerousness</a:t>
            </a:r>
          </a:p>
          <a:p>
            <a:pPr marL="514350" indent="-514350">
              <a:buAutoNum type="arabicPeriod"/>
            </a:pPr>
            <a:r>
              <a:rPr lang="en-US" sz="2800" dirty="0"/>
              <a:t>Activities of Daily Living or Occupations skills</a:t>
            </a:r>
          </a:p>
          <a:p>
            <a:pPr marL="514350" indent="-514350">
              <a:buAutoNum type="arabicPeriod"/>
            </a:pPr>
            <a:r>
              <a:rPr lang="en-US" sz="2800" dirty="0"/>
              <a:t>Substance abuse</a:t>
            </a:r>
          </a:p>
          <a:p>
            <a:pPr marL="514350" indent="-514350">
              <a:buAutoNum type="arabicPeriod"/>
            </a:pPr>
            <a:r>
              <a:rPr lang="en-US" sz="2800" dirty="0"/>
              <a:t>Medical needs</a:t>
            </a:r>
          </a:p>
          <a:p>
            <a:pPr marL="514350" indent="-514350">
              <a:buAutoNum type="arabicPeriod"/>
            </a:pPr>
            <a:r>
              <a:rPr lang="en-US" sz="2800" dirty="0"/>
              <a:t>Ancillary impairments</a:t>
            </a:r>
          </a:p>
        </p:txBody>
      </p:sp>
    </p:spTree>
    <p:extLst>
      <p:ext uri="{BB962C8B-B14F-4D97-AF65-F5344CB8AC3E}">
        <p14:creationId xmlns:p14="http://schemas.microsoft.com/office/powerpoint/2010/main" val="15214358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651423" cy="1828800"/>
          </a:xfrm>
        </p:spPr>
        <p:txBody>
          <a:bodyPr>
            <a:normAutofit fontScale="90000"/>
          </a:bodyPr>
          <a:lstStyle/>
          <a:p>
            <a:r>
              <a:rPr lang="en-US" dirty="0"/>
              <a:t>The Stages-of-Change Model </a:t>
            </a:r>
            <a:r>
              <a:rPr lang="en-US" sz="2400" dirty="0"/>
              <a:t>(Prochaska, 1992)</a:t>
            </a:r>
            <a:br>
              <a:rPr lang="en-US" sz="2400" dirty="0"/>
            </a:br>
            <a:r>
              <a:rPr lang="en-US" sz="2400" dirty="0"/>
              <a:t>    Everyone goes through 5 Stages when making any kind of behavioral changes, with or without professional help.  Widely used in addictions treatment.</a:t>
            </a:r>
            <a:r>
              <a:rPr lang="en-US" dirty="0"/>
              <a:t/>
            </a:r>
            <a:br>
              <a:rPr lang="en-US" dirty="0"/>
            </a:br>
            <a:endParaRPr lang="en-US" dirty="0"/>
          </a:p>
        </p:txBody>
      </p:sp>
      <p:sp>
        <p:nvSpPr>
          <p:cNvPr id="3" name="Content Placeholder 2"/>
          <p:cNvSpPr>
            <a:spLocks noGrp="1"/>
          </p:cNvSpPr>
          <p:nvPr>
            <p:ph idx="1"/>
          </p:nvPr>
        </p:nvSpPr>
        <p:spPr>
          <a:xfrm>
            <a:off x="381001" y="2590800"/>
            <a:ext cx="8763000" cy="3962400"/>
          </a:xfrm>
        </p:spPr>
        <p:txBody>
          <a:bodyPr>
            <a:normAutofit/>
          </a:bodyPr>
          <a:lstStyle/>
          <a:p>
            <a:pPr marL="514350" indent="-514350">
              <a:buNone/>
            </a:pPr>
            <a:r>
              <a:rPr lang="en-US" sz="2400" dirty="0"/>
              <a:t>1.  Pre-contemplation: (Client doesn’t see a problem –</a:t>
            </a:r>
          </a:p>
          <a:p>
            <a:pPr marL="0" indent="0">
              <a:buNone/>
            </a:pPr>
            <a:r>
              <a:rPr lang="en-US" sz="2400" dirty="0"/>
              <a:t>      “denial”)</a:t>
            </a:r>
          </a:p>
          <a:p>
            <a:pPr marL="514350" indent="-514350">
              <a:buNone/>
            </a:pPr>
            <a:r>
              <a:rPr lang="en-US" sz="2400" dirty="0"/>
              <a:t>2.  Contemplation: “ambivalence”, not quite ready.</a:t>
            </a:r>
          </a:p>
          <a:p>
            <a:pPr marL="514350" indent="-514350">
              <a:buNone/>
            </a:pPr>
            <a:r>
              <a:rPr lang="en-US" sz="2400" dirty="0"/>
              <a:t>3.  Preparation: Attempting to put thoughts into action, “Cutting down”.  Cycling through pathological  </a:t>
            </a:r>
          </a:p>
          <a:p>
            <a:pPr marL="0" indent="0">
              <a:buNone/>
            </a:pPr>
            <a:r>
              <a:rPr lang="en-US" sz="2400" dirty="0"/>
              <a:t>       behaviors.</a:t>
            </a:r>
          </a:p>
          <a:p>
            <a:pPr marL="0" indent="0">
              <a:buNone/>
            </a:pPr>
            <a:r>
              <a:rPr lang="en-US" sz="2400" dirty="0"/>
              <a:t>4.  Action:  More overt behaviors in the direction of</a:t>
            </a:r>
          </a:p>
          <a:p>
            <a:pPr marL="0" indent="0">
              <a:buNone/>
            </a:pPr>
            <a:r>
              <a:rPr lang="en-US" sz="2400" dirty="0"/>
              <a:t>      change.</a:t>
            </a:r>
          </a:p>
          <a:p>
            <a:pPr marL="0" indent="0">
              <a:buNone/>
            </a:pPr>
            <a:r>
              <a:rPr lang="en-US" sz="2400" dirty="0"/>
              <a:t>5.  Maintenance: Behavior change for at lease 6 months.</a:t>
            </a:r>
          </a:p>
        </p:txBody>
      </p:sp>
    </p:spTree>
    <p:extLst>
      <p:ext uri="{BB962C8B-B14F-4D97-AF65-F5344CB8AC3E}">
        <p14:creationId xmlns:p14="http://schemas.microsoft.com/office/powerpoint/2010/main" val="16197399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 Concerns</a:t>
            </a:r>
          </a:p>
        </p:txBody>
      </p:sp>
      <p:sp>
        <p:nvSpPr>
          <p:cNvPr id="3" name="Content Placeholder 2"/>
          <p:cNvSpPr>
            <a:spLocks noGrp="1"/>
          </p:cNvSpPr>
          <p:nvPr>
            <p:ph idx="1"/>
          </p:nvPr>
        </p:nvSpPr>
        <p:spPr>
          <a:xfrm>
            <a:off x="914400" y="1491343"/>
            <a:ext cx="8167070" cy="5181600"/>
          </a:xfrm>
        </p:spPr>
        <p:txBody>
          <a:bodyPr>
            <a:normAutofit fontScale="77500" lnSpcReduction="20000"/>
          </a:bodyPr>
          <a:lstStyle/>
          <a:p>
            <a:r>
              <a:rPr lang="en-US" sz="3300" dirty="0"/>
              <a:t>Progress in current treatment to date.</a:t>
            </a:r>
          </a:p>
          <a:p>
            <a:pPr marL="0" indent="0">
              <a:buNone/>
            </a:pPr>
            <a:endParaRPr lang="en-US" sz="2800" dirty="0"/>
          </a:p>
          <a:p>
            <a:pPr marL="0" indent="0">
              <a:buNone/>
            </a:pPr>
            <a:r>
              <a:rPr lang="en-US" sz="2800" dirty="0"/>
              <a:t>	What behaviors were previously targeted?</a:t>
            </a:r>
          </a:p>
          <a:p>
            <a:pPr marL="0" indent="0">
              <a:buNone/>
            </a:pPr>
            <a:r>
              <a:rPr lang="en-US" sz="2800" dirty="0"/>
              <a:t>	How were they defined (goals)and measured?</a:t>
            </a:r>
          </a:p>
          <a:p>
            <a:pPr marL="0" indent="0">
              <a:buNone/>
            </a:pPr>
            <a:r>
              <a:rPr lang="en-US" sz="2800" dirty="0"/>
              <a:t>	Did they match the diagnosis or presenting </a:t>
            </a:r>
          </a:p>
          <a:p>
            <a:pPr marL="0" indent="0">
              <a:buNone/>
            </a:pPr>
            <a:r>
              <a:rPr lang="en-US" sz="2800" dirty="0"/>
              <a:t>             problem?</a:t>
            </a:r>
          </a:p>
          <a:p>
            <a:pPr marL="0" indent="0">
              <a:buNone/>
            </a:pPr>
            <a:r>
              <a:rPr lang="en-US" sz="2800" dirty="0"/>
              <a:t>	What interventions have already been tried?</a:t>
            </a:r>
          </a:p>
          <a:p>
            <a:pPr marL="0" indent="0">
              <a:buNone/>
            </a:pPr>
            <a:r>
              <a:rPr lang="en-US" sz="2800" dirty="0"/>
              <a:t>	Did they match the goals?</a:t>
            </a:r>
          </a:p>
          <a:p>
            <a:pPr marL="0" indent="0">
              <a:buNone/>
            </a:pPr>
            <a:r>
              <a:rPr lang="en-US" sz="2800" dirty="0"/>
              <a:t>	Were the interventions reasonable for the client or </a:t>
            </a:r>
          </a:p>
          <a:p>
            <a:pPr marL="0" indent="0">
              <a:buNone/>
            </a:pPr>
            <a:r>
              <a:rPr lang="en-US" sz="2800" dirty="0"/>
              <a:t>             situation?</a:t>
            </a:r>
          </a:p>
          <a:p>
            <a:pPr marL="0" indent="0">
              <a:buNone/>
            </a:pPr>
            <a:r>
              <a:rPr lang="en-US" sz="2800" dirty="0"/>
              <a:t>	What were their “successes” and “failures”?</a:t>
            </a:r>
          </a:p>
          <a:p>
            <a:pPr marL="0" indent="0">
              <a:buNone/>
            </a:pPr>
            <a:r>
              <a:rPr lang="en-US" sz="2800" dirty="0"/>
              <a:t>	Did the client “Buy into the goals &amp; interventions”?</a:t>
            </a:r>
          </a:p>
          <a:p>
            <a:pPr marL="0" indent="0">
              <a:buNone/>
            </a:pPr>
            <a:r>
              <a:rPr lang="en-US" sz="2800" dirty="0"/>
              <a:t>	What are the client’s expectations for counseling?</a:t>
            </a:r>
          </a:p>
          <a:p>
            <a:pPr marL="0" indent="0">
              <a:buNone/>
            </a:pPr>
            <a:r>
              <a:rPr lang="en-US" sz="2800" dirty="0"/>
              <a:t>	</a:t>
            </a:r>
          </a:p>
        </p:txBody>
      </p:sp>
    </p:spTree>
    <p:extLst>
      <p:ext uri="{BB962C8B-B14F-4D97-AF65-F5344CB8AC3E}">
        <p14:creationId xmlns:p14="http://schemas.microsoft.com/office/powerpoint/2010/main" val="33434773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Treatment’s Objectives and Goals</a:t>
            </a:r>
          </a:p>
        </p:txBody>
      </p:sp>
      <p:sp>
        <p:nvSpPr>
          <p:cNvPr id="3" name="Content Placeholder 2"/>
          <p:cNvSpPr>
            <a:spLocks noGrp="1"/>
          </p:cNvSpPr>
          <p:nvPr>
            <p:ph idx="1"/>
          </p:nvPr>
        </p:nvSpPr>
        <p:spPr/>
        <p:txBody>
          <a:bodyPr>
            <a:normAutofit/>
          </a:bodyPr>
          <a:lstStyle/>
          <a:p>
            <a:r>
              <a:rPr lang="en-US" sz="2800" dirty="0"/>
              <a:t>Behaviors to be changed:</a:t>
            </a:r>
          </a:p>
          <a:p>
            <a:pPr marL="0" indent="0">
              <a:buNone/>
            </a:pPr>
            <a:r>
              <a:rPr lang="en-US" sz="2800" dirty="0"/>
              <a:t>	This is essentially a restatement of the problem in terms of behaviors demonstrating its dynamics, its signs and symptoms or behavioral manifestations.  If you can’t specify the behaviors, then you may need to do a more thorough investigation and interview of the client.  But some may remain unarticulated or ineffable.</a:t>
            </a:r>
          </a:p>
        </p:txBody>
      </p:sp>
    </p:spTree>
    <p:extLst>
      <p:ext uri="{BB962C8B-B14F-4D97-AF65-F5344CB8AC3E}">
        <p14:creationId xmlns:p14="http://schemas.microsoft.com/office/powerpoint/2010/main" val="23827514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3200" dirty="0">
                <a:solidFill>
                  <a:srgbClr val="FF0000"/>
                </a:solidFill>
              </a:rPr>
              <a:t>S   </a:t>
            </a:r>
            <a:r>
              <a:rPr lang="en-US" sz="3200" dirty="0"/>
              <a:t>Specific</a:t>
            </a:r>
            <a:r>
              <a:rPr lang="en-US" sz="3200" dirty="0">
                <a:solidFill>
                  <a:srgbClr val="FF0000"/>
                </a:solidFill>
              </a:rPr>
              <a:t> </a:t>
            </a:r>
          </a:p>
          <a:p>
            <a:endParaRPr lang="en-US" sz="3200" dirty="0">
              <a:solidFill>
                <a:srgbClr val="FF0000"/>
              </a:solidFill>
            </a:endParaRPr>
          </a:p>
          <a:p>
            <a:r>
              <a:rPr lang="en-US" sz="3200" dirty="0">
                <a:solidFill>
                  <a:srgbClr val="FF0000"/>
                </a:solidFill>
              </a:rPr>
              <a:t>M	</a:t>
            </a:r>
            <a:r>
              <a:rPr lang="en-US" sz="3200" dirty="0"/>
              <a:t>Measurable</a:t>
            </a:r>
            <a:endParaRPr lang="en-US" sz="3200" dirty="0">
              <a:solidFill>
                <a:srgbClr val="FF0000"/>
              </a:solidFill>
            </a:endParaRPr>
          </a:p>
          <a:p>
            <a:endParaRPr lang="en-US" sz="3200" dirty="0">
              <a:solidFill>
                <a:srgbClr val="FF0000"/>
              </a:solidFill>
            </a:endParaRPr>
          </a:p>
          <a:p>
            <a:r>
              <a:rPr lang="en-US" sz="3200" dirty="0">
                <a:solidFill>
                  <a:srgbClr val="FF0000"/>
                </a:solidFill>
              </a:rPr>
              <a:t>A	</a:t>
            </a:r>
            <a:r>
              <a:rPr lang="en-US" sz="3200" dirty="0"/>
              <a:t>Attainable/Action oriented</a:t>
            </a:r>
            <a:endParaRPr lang="en-US" sz="3200" dirty="0">
              <a:solidFill>
                <a:srgbClr val="FF0000"/>
              </a:solidFill>
            </a:endParaRPr>
          </a:p>
          <a:p>
            <a:endParaRPr lang="en-US" sz="3200" dirty="0">
              <a:solidFill>
                <a:srgbClr val="FF0000"/>
              </a:solidFill>
            </a:endParaRPr>
          </a:p>
          <a:p>
            <a:r>
              <a:rPr lang="en-US" sz="3200" dirty="0">
                <a:solidFill>
                  <a:srgbClr val="FF0000"/>
                </a:solidFill>
              </a:rPr>
              <a:t>R	</a:t>
            </a:r>
            <a:r>
              <a:rPr lang="en-US" sz="3200" dirty="0"/>
              <a:t>Realistic/Relevant </a:t>
            </a:r>
            <a:endParaRPr lang="en-US" sz="3200" dirty="0">
              <a:solidFill>
                <a:srgbClr val="FF0000"/>
              </a:solidFill>
            </a:endParaRPr>
          </a:p>
          <a:p>
            <a:endParaRPr lang="en-US" sz="3200" dirty="0">
              <a:solidFill>
                <a:srgbClr val="FF0000"/>
              </a:solidFill>
            </a:endParaRPr>
          </a:p>
          <a:p>
            <a:r>
              <a:rPr lang="en-US" sz="3200" dirty="0">
                <a:solidFill>
                  <a:srgbClr val="FF0000"/>
                </a:solidFill>
              </a:rPr>
              <a:t>T	</a:t>
            </a:r>
            <a:r>
              <a:rPr lang="en-US" sz="3200" dirty="0"/>
              <a:t>Timeframe </a:t>
            </a:r>
            <a:endParaRPr lang="en-US" sz="3200" dirty="0">
              <a:solidFill>
                <a:srgbClr val="FF0000"/>
              </a:solidFill>
            </a:endParaRPr>
          </a:p>
        </p:txBody>
      </p:sp>
      <p:sp>
        <p:nvSpPr>
          <p:cNvPr id="3" name="Title 2"/>
          <p:cNvSpPr>
            <a:spLocks noGrp="1"/>
          </p:cNvSpPr>
          <p:nvPr>
            <p:ph type="title"/>
          </p:nvPr>
        </p:nvSpPr>
        <p:spPr/>
        <p:txBody>
          <a:bodyPr/>
          <a:lstStyle/>
          <a:p>
            <a:r>
              <a:rPr lang="en-US" dirty="0">
                <a:solidFill>
                  <a:srgbClr val="FF0000"/>
                </a:solidFill>
              </a:rPr>
              <a:t>SMART  Treatment Goals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215F8FC-26A1-4E4E-AB72-598A2E3DD13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29000" y="2822"/>
            <a:ext cx="5505948" cy="6835775"/>
          </a:xfrm>
        </p:spPr>
      </p:pic>
      <p:sp>
        <p:nvSpPr>
          <p:cNvPr id="3" name="Title 2">
            <a:extLst>
              <a:ext uri="{FF2B5EF4-FFF2-40B4-BE49-F238E27FC236}">
                <a16:creationId xmlns:a16="http://schemas.microsoft.com/office/drawing/2014/main" id="{C69A309B-1A93-481D-9943-EA7F0F3BD33B}"/>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42249751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 Goals vs. Objectives</a:t>
            </a:r>
          </a:p>
        </p:txBody>
      </p:sp>
      <p:sp>
        <p:nvSpPr>
          <p:cNvPr id="3" name="Content Placeholder 2"/>
          <p:cNvSpPr>
            <a:spLocks noGrp="1"/>
          </p:cNvSpPr>
          <p:nvPr>
            <p:ph idx="1"/>
          </p:nvPr>
        </p:nvSpPr>
        <p:spPr>
          <a:xfrm>
            <a:off x="1295400" y="1349299"/>
            <a:ext cx="7333059" cy="5051501"/>
          </a:xfrm>
        </p:spPr>
        <p:txBody>
          <a:bodyPr>
            <a:normAutofit lnSpcReduction="10000"/>
          </a:bodyPr>
          <a:lstStyle/>
          <a:p>
            <a:r>
              <a:rPr lang="en-US" sz="2800" dirty="0"/>
              <a:t>Goals are usually understood as long-term destinations and Objectives are the steps needed to reach those goals.  </a:t>
            </a:r>
          </a:p>
          <a:p>
            <a:endParaRPr lang="en-US" sz="2800" dirty="0"/>
          </a:p>
          <a:p>
            <a:r>
              <a:rPr lang="en-US" sz="2800" dirty="0"/>
              <a:t>Objectives are usually more short-term and are easily measurable.  They are usually measured in the client’s performance.  (</a:t>
            </a:r>
            <a:r>
              <a:rPr lang="en-US" sz="2800" dirty="0" err="1"/>
              <a:t>e</a:t>
            </a:r>
            <a:r>
              <a:rPr lang="en-US" sz="2800" err="1"/>
              <a:t>.</a:t>
            </a:r>
            <a:r>
              <a:rPr lang="en-US" sz="2800"/>
              <a:t>g. “</a:t>
            </a:r>
            <a:r>
              <a:rPr lang="en-US" sz="2800" dirty="0"/>
              <a:t>The patient will be able to utilize deep breathing techniques on at least two occasions to reduce stress at work by at least 30% - within 30 days.”)</a:t>
            </a:r>
          </a:p>
        </p:txBody>
      </p:sp>
    </p:spTree>
    <p:extLst>
      <p:ext uri="{BB962C8B-B14F-4D97-AF65-F5344CB8AC3E}">
        <p14:creationId xmlns:p14="http://schemas.microsoft.com/office/powerpoint/2010/main" val="38057852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Writing Goals and Objectives</a:t>
            </a:r>
          </a:p>
        </p:txBody>
      </p:sp>
      <p:sp>
        <p:nvSpPr>
          <p:cNvPr id="3" name="Content Placeholder 2"/>
          <p:cNvSpPr>
            <a:spLocks noGrp="1"/>
          </p:cNvSpPr>
          <p:nvPr>
            <p:ph idx="1"/>
          </p:nvPr>
        </p:nvSpPr>
        <p:spPr>
          <a:xfrm>
            <a:off x="1143001" y="1524000"/>
            <a:ext cx="7576458" cy="4931229"/>
          </a:xfrm>
        </p:spPr>
        <p:txBody>
          <a:bodyPr>
            <a:normAutofit/>
          </a:bodyPr>
          <a:lstStyle/>
          <a:p>
            <a:r>
              <a:rPr lang="en-US" sz="2800" dirty="0"/>
              <a:t>Being able to assess change is absolutely crucial. Write desired outcomes in behavioral language.  This means observable as actions or expressions, not invisible emotions, cognitive functions, history, or intentions.  Consider the manifestations of these in measurable and observable terms.</a:t>
            </a:r>
          </a:p>
        </p:txBody>
      </p:sp>
    </p:spTree>
    <p:extLst>
      <p:ext uri="{BB962C8B-B14F-4D97-AF65-F5344CB8AC3E}">
        <p14:creationId xmlns:p14="http://schemas.microsoft.com/office/powerpoint/2010/main" val="28422494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97972"/>
            <a:ext cx="6683765" cy="87086"/>
          </a:xfrm>
        </p:spPr>
        <p:txBody>
          <a:bodyPr>
            <a:normAutofit fontScale="90000"/>
          </a:bodyPr>
          <a:lstStyle/>
          <a:p>
            <a:endParaRPr lang="en-US" dirty="0"/>
          </a:p>
        </p:txBody>
      </p:sp>
      <p:sp>
        <p:nvSpPr>
          <p:cNvPr id="3" name="Content Placeholder 2"/>
          <p:cNvSpPr>
            <a:spLocks noGrp="1"/>
          </p:cNvSpPr>
          <p:nvPr>
            <p:ph idx="1"/>
          </p:nvPr>
        </p:nvSpPr>
        <p:spPr>
          <a:xfrm>
            <a:off x="1861457" y="685801"/>
            <a:ext cx="7086600" cy="5737051"/>
          </a:xfrm>
        </p:spPr>
        <p:txBody>
          <a:bodyPr>
            <a:normAutofit fontScale="85000" lnSpcReduction="20000"/>
          </a:bodyPr>
          <a:lstStyle/>
          <a:p>
            <a:r>
              <a:rPr lang="en-US" sz="2800" dirty="0"/>
              <a:t>Avoid broad terms like “communication skills” or “depression”, because the client and reviewer may not be able to know what counts for change.</a:t>
            </a:r>
          </a:p>
          <a:p>
            <a:r>
              <a:rPr lang="en-US" sz="2800" dirty="0"/>
              <a:t>Tie each indicator (objective) to a specific goal.</a:t>
            </a:r>
          </a:p>
          <a:p>
            <a:r>
              <a:rPr lang="en-US" sz="2800" dirty="0"/>
              <a:t>Make these observable objectives measurable or at least quantifiable (frequency, duration, intensity).</a:t>
            </a:r>
          </a:p>
          <a:p>
            <a:r>
              <a:rPr lang="en-US" sz="2800" dirty="0"/>
              <a:t>Avoid objectives that are too difficult to achieve.</a:t>
            </a:r>
          </a:p>
          <a:p>
            <a:r>
              <a:rPr lang="en-US" sz="2800" dirty="0"/>
              <a:t>Use “Client reports…” since you cannot observe the client in his/her life circumstances.</a:t>
            </a:r>
          </a:p>
          <a:p>
            <a:r>
              <a:rPr lang="en-US" sz="2800" dirty="0"/>
              <a:t>Expected number of visits to achieve this indicator.</a:t>
            </a:r>
          </a:p>
          <a:p>
            <a:r>
              <a:rPr lang="en-US" sz="2800" dirty="0"/>
              <a:t>Discharge level of problem behaviors.</a:t>
            </a:r>
          </a:p>
        </p:txBody>
      </p:sp>
    </p:spTree>
    <p:extLst>
      <p:ext uri="{BB962C8B-B14F-4D97-AF65-F5344CB8AC3E}">
        <p14:creationId xmlns:p14="http://schemas.microsoft.com/office/powerpoint/2010/main" val="2711390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xPlan.png"/>
          <p:cNvPicPr>
            <a:picLocks noGrp="1" noChangeAspect="1"/>
          </p:cNvPicPr>
          <p:nvPr>
            <p:ph idx="1"/>
          </p:nvPr>
        </p:nvPicPr>
        <p:blipFill>
          <a:blip r:embed="rId2"/>
          <a:stretch>
            <a:fillRect/>
          </a:stretch>
        </p:blipFill>
        <p:spPr>
          <a:xfrm>
            <a:off x="-19756" y="158043"/>
            <a:ext cx="9144000" cy="6705601"/>
          </a:xfrm>
        </p:spPr>
      </p:pic>
      <p:sp>
        <p:nvSpPr>
          <p:cNvPr id="3" name="Title 2"/>
          <p:cNvSpPr>
            <a:spLocks noGrp="1"/>
          </p:cNvSpPr>
          <p:nvPr>
            <p:ph type="title"/>
          </p:nvPr>
        </p:nvSpPr>
        <p:spPr>
          <a:xfrm flipV="1">
            <a:off x="457200" y="228600"/>
            <a:ext cx="8229600" cy="46038"/>
          </a:xfrm>
        </p:spPr>
        <p:txBody>
          <a:bodyPr>
            <a:normAutofit fontScale="90000"/>
          </a:bodyPr>
          <a:lstStyle/>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624111"/>
            <a:ext cx="6683765" cy="845461"/>
          </a:xfrm>
        </p:spPr>
        <p:txBody>
          <a:bodyPr>
            <a:normAutofit fontScale="90000"/>
          </a:bodyPr>
          <a:lstStyle/>
          <a:p>
            <a:r>
              <a:rPr lang="en-US" dirty="0"/>
              <a:t>Treatment Plan Goal &amp; Objectives Example</a:t>
            </a:r>
          </a:p>
        </p:txBody>
      </p:sp>
      <p:sp>
        <p:nvSpPr>
          <p:cNvPr id="3" name="Content Placeholder 2"/>
          <p:cNvSpPr>
            <a:spLocks noGrp="1"/>
          </p:cNvSpPr>
          <p:nvPr>
            <p:ph idx="1"/>
          </p:nvPr>
        </p:nvSpPr>
        <p:spPr>
          <a:xfrm>
            <a:off x="685800" y="1600200"/>
            <a:ext cx="8294915" cy="5257800"/>
          </a:xfrm>
        </p:spPr>
        <p:txBody>
          <a:bodyPr>
            <a:normAutofit fontScale="92500" lnSpcReduction="20000"/>
          </a:bodyPr>
          <a:lstStyle/>
          <a:p>
            <a:r>
              <a:rPr lang="en-US" sz="2800" dirty="0"/>
              <a:t>GOAL 1. The client will Obtain and maintain sobriety, living a drug or alcohol-free life within 3 months.</a:t>
            </a:r>
          </a:p>
          <a:p>
            <a:endParaRPr lang="en-US" sz="2800" dirty="0"/>
          </a:p>
          <a:p>
            <a:pPr marL="0" indent="0">
              <a:buNone/>
            </a:pPr>
            <a:r>
              <a:rPr lang="en-US" sz="2800" dirty="0"/>
              <a:t>        Objectives:</a:t>
            </a:r>
          </a:p>
          <a:p>
            <a:pPr marL="0" indent="0">
              <a:buNone/>
            </a:pPr>
            <a:r>
              <a:rPr lang="en-US" sz="2800" dirty="0"/>
              <a:t>	1.  The client will attend AA or NA meetings</a:t>
            </a:r>
          </a:p>
          <a:p>
            <a:pPr marL="0" indent="0">
              <a:buNone/>
            </a:pPr>
            <a:r>
              <a:rPr lang="en-US" sz="2800" dirty="0"/>
              <a:t>              twice per week and select a Sponsor </a:t>
            </a:r>
          </a:p>
          <a:p>
            <a:pPr marL="0" indent="0">
              <a:buNone/>
            </a:pPr>
            <a:r>
              <a:rPr lang="en-US" sz="2800" dirty="0"/>
              <a:t>              within one month.</a:t>
            </a:r>
          </a:p>
          <a:p>
            <a:pPr marL="0" indent="0">
              <a:buNone/>
            </a:pPr>
            <a:r>
              <a:rPr lang="en-US" sz="2800" dirty="0"/>
              <a:t>	2.  The client will identify and develop two</a:t>
            </a:r>
          </a:p>
          <a:p>
            <a:pPr marL="0" indent="0">
              <a:buNone/>
            </a:pPr>
            <a:r>
              <a:rPr lang="en-US" sz="2800" dirty="0"/>
              <a:t>              sober leisure skills or activities within 30</a:t>
            </a:r>
          </a:p>
          <a:p>
            <a:pPr marL="0" indent="0">
              <a:buNone/>
            </a:pPr>
            <a:r>
              <a:rPr lang="en-US" sz="2800" dirty="0"/>
              <a:t>              days.</a:t>
            </a:r>
          </a:p>
          <a:p>
            <a:pPr marL="0" indent="0">
              <a:buNone/>
            </a:pPr>
            <a:r>
              <a:rPr lang="en-US" sz="2800" dirty="0"/>
              <a:t>	3.  The client will develop a Relapse </a:t>
            </a:r>
          </a:p>
          <a:p>
            <a:pPr marL="0" indent="0">
              <a:buNone/>
            </a:pPr>
            <a:r>
              <a:rPr lang="en-US" sz="2800" dirty="0"/>
              <a:t>              Prevention Plan with their Sponsor</a:t>
            </a:r>
          </a:p>
          <a:p>
            <a:pPr marL="0" indent="0">
              <a:buNone/>
            </a:pPr>
            <a:r>
              <a:rPr lang="en-US" sz="2800" dirty="0"/>
              <a:t>              within 60 days.</a:t>
            </a:r>
          </a:p>
        </p:txBody>
      </p:sp>
    </p:spTree>
    <p:extLst>
      <p:ext uri="{BB962C8B-B14F-4D97-AF65-F5344CB8AC3E}">
        <p14:creationId xmlns:p14="http://schemas.microsoft.com/office/powerpoint/2010/main" val="5828136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  Education</a:t>
            </a:r>
          </a:p>
        </p:txBody>
      </p:sp>
      <p:sp>
        <p:nvSpPr>
          <p:cNvPr id="3" name="Content Placeholder 2"/>
          <p:cNvSpPr>
            <a:spLocks noGrp="1"/>
          </p:cNvSpPr>
          <p:nvPr>
            <p:ph idx="1"/>
          </p:nvPr>
        </p:nvSpPr>
        <p:spPr>
          <a:xfrm>
            <a:off x="914400" y="1752600"/>
            <a:ext cx="7239000" cy="4254691"/>
          </a:xfrm>
        </p:spPr>
        <p:txBody>
          <a:bodyPr>
            <a:normAutofit/>
          </a:bodyPr>
          <a:lstStyle/>
          <a:p>
            <a:r>
              <a:rPr lang="en-US" sz="2800" dirty="0"/>
              <a:t>The client will learn…..</a:t>
            </a:r>
          </a:p>
          <a:p>
            <a:r>
              <a:rPr lang="en-US" sz="2800" dirty="0"/>
              <a:t>The client will be exposed to ….</a:t>
            </a:r>
          </a:p>
          <a:p>
            <a:r>
              <a:rPr lang="en-US" sz="2800" dirty="0"/>
              <a:t>The client will understand…..</a:t>
            </a:r>
          </a:p>
          <a:p>
            <a:r>
              <a:rPr lang="en-US" sz="2800" dirty="0"/>
              <a:t>The client will apply….</a:t>
            </a:r>
          </a:p>
          <a:p>
            <a:r>
              <a:rPr lang="en-US" sz="2800" dirty="0"/>
              <a:t>The client will be able to explain….</a:t>
            </a:r>
          </a:p>
          <a:p>
            <a:r>
              <a:rPr lang="en-US" sz="2800" dirty="0"/>
              <a:t>The client will be able to identify….</a:t>
            </a:r>
          </a:p>
        </p:txBody>
      </p:sp>
    </p:spTree>
    <p:extLst>
      <p:ext uri="{BB962C8B-B14F-4D97-AF65-F5344CB8AC3E}">
        <p14:creationId xmlns:p14="http://schemas.microsoft.com/office/powerpoint/2010/main" val="25204547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0471"/>
            <a:ext cx="7561659" cy="1525929"/>
          </a:xfrm>
        </p:spPr>
        <p:txBody>
          <a:bodyPr>
            <a:normAutofit fontScale="90000"/>
          </a:bodyPr>
          <a:lstStyle/>
          <a:p>
            <a:r>
              <a:rPr lang="en-US" dirty="0"/>
              <a:t>Therapeutic Activities</a:t>
            </a:r>
            <a:br>
              <a:rPr lang="en-US" dirty="0"/>
            </a:br>
            <a:r>
              <a:rPr lang="en-US" dirty="0"/>
              <a:t/>
            </a:r>
            <a:br>
              <a:rPr lang="en-US" dirty="0"/>
            </a:br>
            <a:r>
              <a:rPr lang="en-US" sz="2800" dirty="0"/>
              <a:t>   The Client will …</a:t>
            </a:r>
            <a:endParaRPr lang="en-US" dirty="0"/>
          </a:p>
        </p:txBody>
      </p:sp>
      <p:sp>
        <p:nvSpPr>
          <p:cNvPr id="3" name="Content Placeholder 2"/>
          <p:cNvSpPr>
            <a:spLocks noGrp="1"/>
          </p:cNvSpPr>
          <p:nvPr>
            <p:ph idx="1"/>
          </p:nvPr>
        </p:nvSpPr>
        <p:spPr>
          <a:xfrm>
            <a:off x="1423066" y="1905000"/>
            <a:ext cx="7720934" cy="4562353"/>
          </a:xfrm>
        </p:spPr>
        <p:txBody>
          <a:bodyPr>
            <a:normAutofit fontScale="85000" lnSpcReduction="20000"/>
          </a:bodyPr>
          <a:lstStyle/>
          <a:p>
            <a:r>
              <a:rPr lang="en-US" sz="2800" dirty="0"/>
              <a:t>define in his own words the 12 Steps of recovery.</a:t>
            </a:r>
          </a:p>
          <a:p>
            <a:r>
              <a:rPr lang="en-US" sz="2800" dirty="0"/>
              <a:t>interview 5 peers on understanding the 12 Steps.</a:t>
            </a:r>
          </a:p>
          <a:p>
            <a:r>
              <a:rPr lang="en-US" sz="2800" dirty="0"/>
              <a:t>keep a “journal” and make at least 2 entries per day.</a:t>
            </a:r>
          </a:p>
          <a:p>
            <a:r>
              <a:rPr lang="en-US" sz="2800" dirty="0"/>
              <a:t>interview his sponsor on how to deal with anger.</a:t>
            </a:r>
          </a:p>
          <a:p>
            <a:r>
              <a:rPr lang="en-US" sz="2800" dirty="0"/>
              <a:t>write a letter to one of his parents about how he felt about their drinking behavior when he was a child.</a:t>
            </a:r>
          </a:p>
          <a:p>
            <a:r>
              <a:rPr lang="en-US" sz="2800" dirty="0"/>
              <a:t>exercise for at least 30 minutes 3 times per week in a physician approved activity (3 months).</a:t>
            </a:r>
          </a:p>
        </p:txBody>
      </p:sp>
    </p:spTree>
    <p:extLst>
      <p:ext uri="{BB962C8B-B14F-4D97-AF65-F5344CB8AC3E}">
        <p14:creationId xmlns:p14="http://schemas.microsoft.com/office/powerpoint/2010/main" val="27283648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normAutofit fontScale="90000"/>
          </a:bodyPr>
          <a:lstStyle/>
          <a:p>
            <a:r>
              <a:rPr lang="en-US" dirty="0"/>
              <a:t>Include Client’s Strengths when considering Goals and Interventions</a:t>
            </a:r>
          </a:p>
        </p:txBody>
      </p:sp>
      <p:sp>
        <p:nvSpPr>
          <p:cNvPr id="3" name="Content Placeholder 2"/>
          <p:cNvSpPr>
            <a:spLocks noGrp="1"/>
          </p:cNvSpPr>
          <p:nvPr>
            <p:ph idx="1"/>
          </p:nvPr>
        </p:nvSpPr>
        <p:spPr>
          <a:xfrm>
            <a:off x="457200" y="2133600"/>
            <a:ext cx="8229600" cy="3873691"/>
          </a:xfrm>
        </p:spPr>
        <p:txBody>
          <a:bodyPr>
            <a:normAutofit/>
          </a:bodyPr>
          <a:lstStyle/>
          <a:p>
            <a:r>
              <a:rPr lang="en-US" sz="2800" dirty="0"/>
              <a:t>Social/Community strengths</a:t>
            </a:r>
          </a:p>
          <a:p>
            <a:r>
              <a:rPr lang="en-US" sz="2800" dirty="0"/>
              <a:t>Interpersonal strengths</a:t>
            </a:r>
          </a:p>
          <a:p>
            <a:r>
              <a:rPr lang="en-US" sz="2800" dirty="0"/>
              <a:t>Occupational/Educational</a:t>
            </a:r>
          </a:p>
          <a:p>
            <a:r>
              <a:rPr lang="en-US" sz="2800" dirty="0"/>
              <a:t>Personality</a:t>
            </a:r>
          </a:p>
          <a:p>
            <a:r>
              <a:rPr lang="en-US" sz="2800" dirty="0"/>
              <a:t>Affective</a:t>
            </a:r>
          </a:p>
          <a:p>
            <a:r>
              <a:rPr lang="en-US" sz="2800" dirty="0"/>
              <a:t>Physical</a:t>
            </a:r>
          </a:p>
        </p:txBody>
      </p:sp>
    </p:spTree>
    <p:extLst>
      <p:ext uri="{BB962C8B-B14F-4D97-AF65-F5344CB8AC3E}">
        <p14:creationId xmlns:p14="http://schemas.microsoft.com/office/powerpoint/2010/main" val="14247986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Stage-of-Change</a:t>
            </a:r>
            <a:br>
              <a:rPr lang="en-US" dirty="0"/>
            </a:br>
            <a:r>
              <a:rPr lang="en-US" dirty="0"/>
              <a:t>Treatment Implications</a:t>
            </a:r>
          </a:p>
        </p:txBody>
      </p:sp>
      <p:sp>
        <p:nvSpPr>
          <p:cNvPr id="3" name="Content Placeholder 2"/>
          <p:cNvSpPr>
            <a:spLocks noGrp="1"/>
          </p:cNvSpPr>
          <p:nvPr>
            <p:ph idx="1"/>
          </p:nvPr>
        </p:nvSpPr>
        <p:spPr>
          <a:xfrm>
            <a:off x="1600201" y="1676400"/>
            <a:ext cx="7298872" cy="4898571"/>
          </a:xfrm>
        </p:spPr>
        <p:txBody>
          <a:bodyPr>
            <a:normAutofit fontScale="92500" lnSpcReduction="10000"/>
          </a:bodyPr>
          <a:lstStyle/>
          <a:p>
            <a:r>
              <a:rPr lang="en-US" sz="2800" dirty="0"/>
              <a:t>Treatment must be matched with client’s stage of change, and progress is a function of the pre-treatment stage of change, so some interventions are not appropriate.  Treatment should focus on the transition between the stages.  “Strike while the iron is hot.”</a:t>
            </a:r>
          </a:p>
          <a:p>
            <a:endParaRPr lang="en-US" sz="2800" dirty="0"/>
          </a:p>
          <a:p>
            <a:r>
              <a:rPr lang="en-US" sz="2800" dirty="0"/>
              <a:t>In therapy, the goals are stabilizing the changed behaviors and avoiding relapse.  The pattern of change is not linear.  Some relapses should be expected and planned for.</a:t>
            </a:r>
          </a:p>
        </p:txBody>
      </p:sp>
    </p:spTree>
    <p:extLst>
      <p:ext uri="{BB962C8B-B14F-4D97-AF65-F5344CB8AC3E}">
        <p14:creationId xmlns:p14="http://schemas.microsoft.com/office/powerpoint/2010/main" val="33774148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424544"/>
            <a:ext cx="6683765" cy="1480457"/>
          </a:xfrm>
        </p:spPr>
        <p:txBody>
          <a:bodyPr>
            <a:normAutofit fontScale="90000"/>
          </a:bodyPr>
          <a:lstStyle/>
          <a:p>
            <a:r>
              <a:rPr lang="en-US" dirty="0"/>
              <a:t>A Treatment Plan Format for Case Conceptualization</a:t>
            </a:r>
          </a:p>
        </p:txBody>
      </p:sp>
      <p:sp>
        <p:nvSpPr>
          <p:cNvPr id="3" name="Content Placeholder 2"/>
          <p:cNvSpPr>
            <a:spLocks noGrp="1"/>
          </p:cNvSpPr>
          <p:nvPr>
            <p:ph idx="1"/>
          </p:nvPr>
        </p:nvSpPr>
        <p:spPr>
          <a:xfrm>
            <a:off x="1787979" y="1904999"/>
            <a:ext cx="7200899" cy="4735287"/>
          </a:xfrm>
        </p:spPr>
        <p:txBody>
          <a:bodyPr>
            <a:normAutofit fontScale="92500" lnSpcReduction="10000"/>
          </a:bodyPr>
          <a:lstStyle/>
          <a:p>
            <a:pPr marL="514350" indent="-514350">
              <a:buAutoNum type="alphaUcPeriod"/>
            </a:pPr>
            <a:r>
              <a:rPr lang="en-US" sz="2800" dirty="0"/>
              <a:t>Presenting Problem(s)/Chief complaint or concern.</a:t>
            </a:r>
          </a:p>
          <a:p>
            <a:pPr marL="514350" indent="-514350">
              <a:buAutoNum type="alphaUcPeriod"/>
            </a:pPr>
            <a:r>
              <a:rPr lang="en-US" sz="2800" dirty="0"/>
              <a:t>History of Presenting Problem(s) and Current situation.</a:t>
            </a:r>
          </a:p>
          <a:p>
            <a:pPr marL="514350" indent="-514350">
              <a:buAutoNum type="alphaUcPeriod"/>
            </a:pPr>
            <a:r>
              <a:rPr lang="en-US" sz="2800" dirty="0"/>
              <a:t>Previous Treatment</a:t>
            </a:r>
          </a:p>
          <a:p>
            <a:pPr marL="514350" indent="-514350">
              <a:buAutoNum type="alphaUcPeriod"/>
            </a:pPr>
            <a:r>
              <a:rPr lang="en-US" sz="2800" dirty="0"/>
              <a:t>Brief Summary of abnormal or unusual MSE.</a:t>
            </a:r>
          </a:p>
          <a:p>
            <a:pPr marL="514350" indent="-514350">
              <a:buAutoNum type="alphaUcPeriod"/>
            </a:pPr>
            <a:r>
              <a:rPr lang="en-US" sz="2800" dirty="0"/>
              <a:t>Functional limitations and impairments.</a:t>
            </a:r>
          </a:p>
          <a:p>
            <a:pPr marL="514350" indent="-514350">
              <a:buAutoNum type="alphaUcPeriod"/>
            </a:pPr>
            <a:r>
              <a:rPr lang="en-US" sz="2800" dirty="0"/>
              <a:t>Strengths</a:t>
            </a:r>
          </a:p>
          <a:p>
            <a:pPr marL="514350" indent="-514350">
              <a:buAutoNum type="alphaUcPeriod"/>
            </a:pPr>
            <a:r>
              <a:rPr lang="en-US" sz="2800" dirty="0"/>
              <a:t>Diagnosis</a:t>
            </a:r>
          </a:p>
          <a:p>
            <a:pPr marL="514350" indent="-514350">
              <a:buAutoNum type="alphaUcPeriod"/>
            </a:pPr>
            <a:r>
              <a:rPr lang="en-US" sz="2800" dirty="0"/>
              <a:t>Current assessment of foreseeable risks.</a:t>
            </a:r>
          </a:p>
        </p:txBody>
      </p:sp>
    </p:spTree>
    <p:extLst>
      <p:ext uri="{BB962C8B-B14F-4D97-AF65-F5344CB8AC3E}">
        <p14:creationId xmlns:p14="http://schemas.microsoft.com/office/powerpoint/2010/main" val="33828706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Patient is a 46-year-old single mother of two presents with a three month history of depressive symptoms including low mood, insomnia and poor appetite (with weight loss).  Her condition was precipitated by psychosocial stressors, including unstable housing and credit-card debt since the breakdown of her marriage 8 months ago.  This is on a background of an introverted and passive temperament in which her husband had complete control of finances.  There is a strong maternal history of depression.  Protective factors include a strong network of friends and a personal willingness to engage with therapy.</a:t>
            </a:r>
            <a:endParaRPr lang="en-US" dirty="0"/>
          </a:p>
        </p:txBody>
      </p:sp>
      <p:sp>
        <p:nvSpPr>
          <p:cNvPr id="3" name="Title 2"/>
          <p:cNvSpPr>
            <a:spLocks noGrp="1"/>
          </p:cNvSpPr>
          <p:nvPr>
            <p:ph type="title"/>
          </p:nvPr>
        </p:nvSpPr>
        <p:spPr/>
        <p:txBody>
          <a:bodyPr/>
          <a:lstStyle/>
          <a:p>
            <a:r>
              <a:rPr lang="en-US" dirty="0" smtClean="0"/>
              <a:t>Major Depression Disorder  OR</a:t>
            </a:r>
            <a:endParaRPr lang="en-US" dirty="0"/>
          </a:p>
        </p:txBody>
      </p:sp>
    </p:spTree>
    <p:extLst>
      <p:ext uri="{BB962C8B-B14F-4D97-AF65-F5344CB8AC3E}">
        <p14:creationId xmlns:p14="http://schemas.microsoft.com/office/powerpoint/2010/main" val="41029387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20E31C3-63DF-46B8-8096-3A4F5EE023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8875058" cy="6858000"/>
          </a:xfrm>
        </p:spPr>
      </p:pic>
      <p:sp>
        <p:nvSpPr>
          <p:cNvPr id="3" name="Title 2">
            <a:extLst>
              <a:ext uri="{FF2B5EF4-FFF2-40B4-BE49-F238E27FC236}">
                <a16:creationId xmlns:a16="http://schemas.microsoft.com/office/drawing/2014/main" id="{B42ACDA3-23A2-49D0-B416-3A6300BF6435}"/>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12107055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258E987-85A0-405A-847F-B0E9F177F0C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44" y="1417638"/>
            <a:ext cx="9175750" cy="5440362"/>
          </a:xfrm>
        </p:spPr>
      </p:pic>
      <p:sp>
        <p:nvSpPr>
          <p:cNvPr id="3" name="Title 2">
            <a:extLst>
              <a:ext uri="{FF2B5EF4-FFF2-40B4-BE49-F238E27FC236}">
                <a16:creationId xmlns:a16="http://schemas.microsoft.com/office/drawing/2014/main" id="{6060B146-2FED-466E-BC61-707CB84CEB05}"/>
              </a:ext>
            </a:extLst>
          </p:cNvPr>
          <p:cNvSpPr>
            <a:spLocks noGrp="1"/>
          </p:cNvSpPr>
          <p:nvPr>
            <p:ph type="title"/>
          </p:nvPr>
        </p:nvSpPr>
        <p:spPr/>
        <p:txBody>
          <a:bodyPr/>
          <a:lstStyle/>
          <a:p>
            <a:r>
              <a:rPr lang="en-US" dirty="0"/>
              <a:t>Electronic Medical Records</a:t>
            </a:r>
          </a:p>
        </p:txBody>
      </p:sp>
    </p:spTree>
    <p:extLst>
      <p:ext uri="{BB962C8B-B14F-4D97-AF65-F5344CB8AC3E}">
        <p14:creationId xmlns:p14="http://schemas.microsoft.com/office/powerpoint/2010/main" val="10423039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428B32E-9AF4-43D5-8398-30DBB0EEE21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5644"/>
            <a:ext cx="9354725" cy="7016044"/>
          </a:xfrm>
        </p:spPr>
      </p:pic>
      <p:sp>
        <p:nvSpPr>
          <p:cNvPr id="3" name="Title 2">
            <a:extLst>
              <a:ext uri="{FF2B5EF4-FFF2-40B4-BE49-F238E27FC236}">
                <a16:creationId xmlns:a16="http://schemas.microsoft.com/office/drawing/2014/main" id="{8B3B2181-DEA0-43D3-A9C1-52086147B1C3}"/>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1969470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229600" cy="4800600"/>
          </a:xfrm>
        </p:spPr>
        <p:txBody>
          <a:bodyPr>
            <a:normAutofit fontScale="85000" lnSpcReduction="20000"/>
          </a:bodyPr>
          <a:lstStyle/>
          <a:p>
            <a:pPr>
              <a:buNone/>
            </a:pPr>
            <a:r>
              <a:rPr lang="en-US" b="1" u="sng" dirty="0"/>
              <a:t>	D</a:t>
            </a:r>
            <a:r>
              <a:rPr lang="en-US" b="1" dirty="0"/>
              <a:t>iagnosis</a:t>
            </a:r>
            <a:endParaRPr lang="en-US" dirty="0"/>
          </a:p>
          <a:p>
            <a:r>
              <a:rPr lang="en-US" b="1" u="sng" dirty="0"/>
              <a:t>O</a:t>
            </a:r>
            <a:r>
              <a:rPr lang="en-US" b="1" dirty="0"/>
              <a:t>bjectives of Treatment</a:t>
            </a:r>
            <a:endParaRPr lang="en-US" dirty="0"/>
          </a:p>
          <a:p>
            <a:r>
              <a:rPr lang="en-US" b="1" u="sng" dirty="0"/>
              <a:t>A</a:t>
            </a:r>
            <a:r>
              <a:rPr lang="en-US" b="1" dirty="0"/>
              <a:t>ssessments as Needed</a:t>
            </a:r>
            <a:endParaRPr lang="en-US" dirty="0"/>
          </a:p>
          <a:p>
            <a:r>
              <a:rPr lang="en-US" b="1" u="sng" dirty="0"/>
              <a:t>C</a:t>
            </a:r>
            <a:r>
              <a:rPr lang="en-US" b="1" dirty="0"/>
              <a:t>linician Characteristics viewed as therapeutic</a:t>
            </a:r>
            <a:endParaRPr lang="en-US" dirty="0"/>
          </a:p>
          <a:p>
            <a:r>
              <a:rPr lang="en-US" b="1" u="sng" dirty="0"/>
              <a:t>L</a:t>
            </a:r>
            <a:r>
              <a:rPr lang="en-US" b="1" dirty="0"/>
              <a:t>ocation of treatment</a:t>
            </a:r>
            <a:endParaRPr lang="en-US" dirty="0"/>
          </a:p>
          <a:p>
            <a:r>
              <a:rPr lang="en-US" b="1" u="sng" dirty="0"/>
              <a:t>I</a:t>
            </a:r>
            <a:r>
              <a:rPr lang="en-US" b="1" dirty="0"/>
              <a:t>nterventions to be used</a:t>
            </a:r>
            <a:endParaRPr lang="en-US" dirty="0"/>
          </a:p>
          <a:p>
            <a:r>
              <a:rPr lang="en-US" b="1" u="sng" dirty="0"/>
              <a:t>E</a:t>
            </a:r>
            <a:r>
              <a:rPr lang="en-US" b="1" dirty="0"/>
              <a:t>mphasis of Treatment</a:t>
            </a:r>
            <a:endParaRPr lang="en-US" dirty="0"/>
          </a:p>
          <a:p>
            <a:r>
              <a:rPr lang="en-US" b="1" u="sng" dirty="0"/>
              <a:t>N</a:t>
            </a:r>
            <a:r>
              <a:rPr lang="en-US" b="1" dirty="0"/>
              <a:t>ature of Treatment</a:t>
            </a:r>
            <a:endParaRPr lang="en-US" dirty="0"/>
          </a:p>
          <a:p>
            <a:r>
              <a:rPr lang="en-US" b="1" u="sng" dirty="0"/>
              <a:t>T</a:t>
            </a:r>
            <a:r>
              <a:rPr lang="en-US" b="1" dirty="0"/>
              <a:t>iming</a:t>
            </a:r>
            <a:endParaRPr lang="en-US" dirty="0"/>
          </a:p>
          <a:p>
            <a:r>
              <a:rPr lang="en-US" b="1" u="sng" dirty="0"/>
              <a:t>M</a:t>
            </a:r>
            <a:r>
              <a:rPr lang="en-US" b="1" dirty="0"/>
              <a:t>edications needed</a:t>
            </a:r>
            <a:endParaRPr lang="en-US" dirty="0"/>
          </a:p>
          <a:p>
            <a:r>
              <a:rPr lang="en-US" b="1" u="sng" dirty="0"/>
              <a:t>A</a:t>
            </a:r>
            <a:r>
              <a:rPr lang="en-US" b="1" dirty="0"/>
              <a:t>djunct services</a:t>
            </a:r>
            <a:endParaRPr lang="en-US" dirty="0"/>
          </a:p>
          <a:p>
            <a:r>
              <a:rPr lang="en-US" b="1" u="sng" dirty="0"/>
              <a:t>P</a:t>
            </a:r>
            <a:r>
              <a:rPr lang="en-US" b="1" dirty="0"/>
              <a:t>rognosis</a:t>
            </a:r>
            <a:endParaRPr lang="en-US" dirty="0"/>
          </a:p>
          <a:p>
            <a:r>
              <a:rPr lang="en-US" b="1" dirty="0"/>
              <a:t/>
            </a:r>
            <a:br>
              <a:rPr lang="en-US" b="1" dirty="0"/>
            </a:br>
            <a:r>
              <a:rPr lang="en-US" b="1" dirty="0"/>
              <a:t> </a:t>
            </a:r>
            <a:endParaRPr lang="en-US" dirty="0"/>
          </a:p>
          <a:p>
            <a:endParaRPr lang="en-US" dirty="0"/>
          </a:p>
        </p:txBody>
      </p:sp>
      <p:sp>
        <p:nvSpPr>
          <p:cNvPr id="3" name="Title 2"/>
          <p:cNvSpPr>
            <a:spLocks noGrp="1"/>
          </p:cNvSpPr>
          <p:nvPr>
            <p:ph type="title"/>
          </p:nvPr>
        </p:nvSpPr>
        <p:spPr>
          <a:xfrm>
            <a:off x="304800" y="0"/>
            <a:ext cx="8610600" cy="1828800"/>
          </a:xfrm>
        </p:spPr>
        <p:txBody>
          <a:bodyPr>
            <a:normAutofit fontScale="90000"/>
          </a:bodyPr>
          <a:lstStyle/>
          <a:p>
            <a:r>
              <a:rPr lang="en-US" dirty="0"/>
              <a:t>Client Treatment/Care Map</a:t>
            </a:r>
            <a:br>
              <a:rPr lang="en-US" dirty="0"/>
            </a:br>
            <a:r>
              <a:rPr lang="en-US" sz="3200" dirty="0"/>
              <a:t>(Live Text assignment #2 – Schizophrenic  Pt.)</a:t>
            </a:r>
            <a:r>
              <a:rPr lang="en-US" dirty="0"/>
              <a:t/>
            </a:r>
            <a:br>
              <a:rPr lang="en-US" dirty="0"/>
            </a:b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0E97843-B576-4871-A153-3A344F4EB2A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19400" y="0"/>
            <a:ext cx="5562600" cy="7153505"/>
          </a:xfrm>
        </p:spPr>
      </p:pic>
      <p:sp>
        <p:nvSpPr>
          <p:cNvPr id="3" name="Title 2">
            <a:extLst>
              <a:ext uri="{FF2B5EF4-FFF2-40B4-BE49-F238E27FC236}">
                <a16:creationId xmlns:a16="http://schemas.microsoft.com/office/drawing/2014/main" id="{45042705-F15B-41AC-B1C9-51243DA2C605}"/>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13903103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3CB80F-D292-49BD-A4BC-D37C8854C9AF}"/>
              </a:ext>
            </a:extLst>
          </p:cNvPr>
          <p:cNvSpPr>
            <a:spLocks noGrp="1"/>
          </p:cNvSpPr>
          <p:nvPr>
            <p:ph idx="1"/>
          </p:nvPr>
        </p:nvSpPr>
        <p:spPr/>
        <p:txBody>
          <a:bodyPr>
            <a:normAutofit fontScale="70000" lnSpcReduction="20000"/>
          </a:bodyPr>
          <a:lstStyle/>
          <a:p>
            <a:pPr marL="109728" indent="0">
              <a:buNone/>
            </a:pPr>
            <a:r>
              <a:rPr lang="en-US" b="1" dirty="0"/>
              <a:t>12/13/2017   Individual Therapy :1400 – 1455 (55 minutes)</a:t>
            </a:r>
          </a:p>
          <a:p>
            <a:r>
              <a:rPr lang="en-US" dirty="0"/>
              <a:t>S: Patient reports an improved week in dealing with the loss of her spouse.  She stated that her sleep has improved and rates her depression as moderate (5 out of 10 on SUDS).</a:t>
            </a:r>
          </a:p>
          <a:p>
            <a:r>
              <a:rPr lang="en-US" dirty="0"/>
              <a:t>O: The patient presents as mildly tearful but more rested than compared to last session. On the BDI her depression score has improved to a score of 30 compared to 44 last month.  She has also missed no work for the past two weeks due to her depression.</a:t>
            </a:r>
          </a:p>
          <a:p>
            <a:r>
              <a:rPr lang="en-US" dirty="0"/>
              <a:t>A: The patient’s depression is improving although she still falls with the Moderate Range on the BDI as the patient continues to resolve her grief and depression.  Work performance has been stable for the past two weeks.</a:t>
            </a:r>
          </a:p>
          <a:p>
            <a:r>
              <a:rPr lang="en-US" dirty="0"/>
              <a:t>P:  Will continue to work on Grief Resolution with a combination of CBT and Supportive Therapy Interventions over the next two sessions.  If her improvement continues and her BDI &lt; 15, then we will go to monthly individual therapy sessions as she also continues attending monthly Grief Support Group.</a:t>
            </a:r>
          </a:p>
        </p:txBody>
      </p:sp>
      <p:sp>
        <p:nvSpPr>
          <p:cNvPr id="3" name="Title 2">
            <a:extLst>
              <a:ext uri="{FF2B5EF4-FFF2-40B4-BE49-F238E27FC236}">
                <a16:creationId xmlns:a16="http://schemas.microsoft.com/office/drawing/2014/main" id="{ED76FD5A-E5C7-4585-9C0E-77C482043003}"/>
              </a:ext>
            </a:extLst>
          </p:cNvPr>
          <p:cNvSpPr>
            <a:spLocks noGrp="1"/>
          </p:cNvSpPr>
          <p:nvPr>
            <p:ph type="title"/>
          </p:nvPr>
        </p:nvSpPr>
        <p:spPr/>
        <p:txBody>
          <a:bodyPr>
            <a:normAutofit fontScale="90000"/>
          </a:bodyPr>
          <a:lstStyle/>
          <a:p>
            <a:r>
              <a:rPr lang="en-US" dirty="0"/>
              <a:t>SOAP Example as a Progress Note</a:t>
            </a:r>
          </a:p>
        </p:txBody>
      </p:sp>
    </p:spTree>
    <p:extLst>
      <p:ext uri="{BB962C8B-B14F-4D97-AF65-F5344CB8AC3E}">
        <p14:creationId xmlns:p14="http://schemas.microsoft.com/office/powerpoint/2010/main" val="6726042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1: Initial Assessment &amp; Information Gathering</a:t>
            </a:r>
          </a:p>
          <a:p>
            <a:endParaRPr lang="en-US" dirty="0"/>
          </a:p>
          <a:p>
            <a:r>
              <a:rPr lang="en-US" dirty="0"/>
              <a:t>2:  Assessment &amp; Referrals</a:t>
            </a:r>
          </a:p>
          <a:p>
            <a:endParaRPr lang="en-US" dirty="0"/>
          </a:p>
          <a:p>
            <a:r>
              <a:rPr lang="en-US" dirty="0"/>
              <a:t>3:  Diagnosis</a:t>
            </a:r>
          </a:p>
          <a:p>
            <a:endParaRPr lang="en-US" dirty="0"/>
          </a:p>
          <a:p>
            <a:r>
              <a:rPr lang="en-US" dirty="0"/>
              <a:t>4:  Treatment Planning &amp; Ethics</a:t>
            </a:r>
          </a:p>
        </p:txBody>
      </p:sp>
      <p:sp>
        <p:nvSpPr>
          <p:cNvPr id="3" name="Title 2"/>
          <p:cNvSpPr>
            <a:spLocks noGrp="1"/>
          </p:cNvSpPr>
          <p:nvPr>
            <p:ph type="title"/>
          </p:nvPr>
        </p:nvSpPr>
        <p:spPr/>
        <p:txBody>
          <a:bodyPr>
            <a:normAutofit fontScale="90000"/>
          </a:bodyPr>
          <a:lstStyle/>
          <a:p>
            <a:r>
              <a:rPr lang="en-US" dirty="0"/>
              <a:t>NBCC Mental Health Counselors Examination</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81328"/>
            <a:ext cx="8610600" cy="4525963"/>
          </a:xfrm>
        </p:spPr>
        <p:txBody>
          <a:bodyPr/>
          <a:lstStyle/>
          <a:p>
            <a:r>
              <a:rPr lang="en-US" dirty="0"/>
              <a:t>Civic Organizations = Community Resources</a:t>
            </a:r>
          </a:p>
          <a:p>
            <a:r>
              <a:rPr lang="en-US" dirty="0"/>
              <a:t>Utilization Review Plan = Treatment Plan Review</a:t>
            </a:r>
          </a:p>
          <a:p>
            <a:endParaRPr lang="en-US" dirty="0"/>
          </a:p>
          <a:p>
            <a:r>
              <a:rPr lang="en-US" dirty="0"/>
              <a:t>Parents are NOT providers in scenarios.</a:t>
            </a:r>
          </a:p>
          <a:p>
            <a:endParaRPr lang="en-US" dirty="0"/>
          </a:p>
          <a:p>
            <a:r>
              <a:rPr lang="en-US" dirty="0"/>
              <a:t>What interventions would YOU take refers only to what you plan to do in counseling, not referral sources.</a:t>
            </a:r>
          </a:p>
        </p:txBody>
      </p:sp>
      <p:sp>
        <p:nvSpPr>
          <p:cNvPr id="3" name="Title 2"/>
          <p:cNvSpPr>
            <a:spLocks noGrp="1"/>
          </p:cNvSpPr>
          <p:nvPr>
            <p:ph type="title"/>
          </p:nvPr>
        </p:nvSpPr>
        <p:spPr/>
        <p:txBody>
          <a:bodyPr/>
          <a:lstStyle/>
          <a:p>
            <a:r>
              <a:rPr lang="en-US" dirty="0"/>
              <a:t>NBCC Terms  and Definitions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61659" cy="762000"/>
          </a:xfrm>
        </p:spPr>
        <p:txBody>
          <a:bodyPr>
            <a:normAutofit fontScale="90000"/>
          </a:bodyPr>
          <a:lstStyle/>
          <a:p>
            <a:r>
              <a:rPr lang="en-US" sz="3600" dirty="0" smtClean="0">
                <a:solidFill>
                  <a:srgbClr val="C00000"/>
                </a:solidFill>
              </a:rPr>
              <a:t>Research Paper &amp; Class Presentation</a:t>
            </a:r>
            <a:r>
              <a:rPr lang="en-US" dirty="0" smtClean="0"/>
              <a:t/>
            </a:r>
            <a:br>
              <a:rPr lang="en-US" dirty="0" smtClean="0"/>
            </a:br>
            <a:endParaRPr lang="en-US" dirty="0"/>
          </a:p>
        </p:txBody>
      </p:sp>
      <p:sp>
        <p:nvSpPr>
          <p:cNvPr id="3" name="Content Placeholder 2"/>
          <p:cNvSpPr>
            <a:spLocks noGrp="1"/>
          </p:cNvSpPr>
          <p:nvPr>
            <p:ph idx="1"/>
          </p:nvPr>
        </p:nvSpPr>
        <p:spPr>
          <a:xfrm>
            <a:off x="152400" y="1295400"/>
            <a:ext cx="8915400" cy="5486400"/>
          </a:xfrm>
        </p:spPr>
        <p:txBody>
          <a:bodyPr>
            <a:normAutofit lnSpcReduction="10000"/>
          </a:bodyPr>
          <a:lstStyle/>
          <a:p>
            <a:r>
              <a:rPr lang="en-US" sz="2800" dirty="0" smtClean="0"/>
              <a:t>Two “new” (past 8 years) treatment interventions for assigned diagnosis (Interventions not cover in lecture or the textbook).  Must be from two different treatment modalities that an LMHC can utilize (no psychotropic medications)</a:t>
            </a:r>
          </a:p>
          <a:p>
            <a:r>
              <a:rPr lang="en-US" sz="2800" dirty="0" smtClean="0"/>
              <a:t>Provide and critique each intervention </a:t>
            </a:r>
            <a:r>
              <a:rPr lang="en-US" sz="2800" smtClean="0"/>
              <a:t>with  published </a:t>
            </a:r>
            <a:r>
              <a:rPr lang="en-US" sz="2800" dirty="0" smtClean="0"/>
              <a:t>treatment outcome studies.</a:t>
            </a:r>
          </a:p>
          <a:p>
            <a:r>
              <a:rPr lang="en-US" sz="2800" dirty="0" smtClean="0"/>
              <a:t>Provide a treatment plan for your diagnosis showing how to implement these two interventions into SMART objectives.</a:t>
            </a:r>
          </a:p>
          <a:p>
            <a:r>
              <a:rPr lang="en-US" sz="2800" dirty="0" smtClean="0"/>
              <a:t>Try to incorporate at least one technology based intervention into your treatment plan. </a:t>
            </a:r>
            <a:endParaRPr lang="en-US" sz="2800" dirty="0"/>
          </a:p>
        </p:txBody>
      </p:sp>
    </p:spTree>
    <p:extLst>
      <p:ext uri="{BB962C8B-B14F-4D97-AF65-F5344CB8AC3E}">
        <p14:creationId xmlns:p14="http://schemas.microsoft.com/office/powerpoint/2010/main" val="25267502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a:xfrm>
            <a:off x="622738" y="2173671"/>
            <a:ext cx="8213835" cy="3827079"/>
          </a:xfrm>
        </p:spPr>
        <p:txBody>
          <a:bodyPr>
            <a:normAutofit/>
          </a:bodyPr>
          <a:lstStyle/>
          <a:p>
            <a:r>
              <a:rPr lang="en-US" sz="2100" dirty="0"/>
              <a:t>The Monarch external Trigeminal Nerve Stimulation (</a:t>
            </a:r>
            <a:r>
              <a:rPr lang="en-US" sz="2100" dirty="0" err="1"/>
              <a:t>eTNS</a:t>
            </a:r>
            <a:r>
              <a:rPr lang="en-US" sz="2100" dirty="0"/>
              <a:t>) System (</a:t>
            </a:r>
            <a:r>
              <a:rPr lang="en-US" sz="2100" dirty="0" err="1"/>
              <a:t>NeuroSigma</a:t>
            </a:r>
            <a:r>
              <a:rPr lang="en-US" sz="2100" dirty="0"/>
              <a:t> – Theta waves) </a:t>
            </a:r>
            <a:r>
              <a:rPr lang="en-US" sz="2100" dirty="0"/>
              <a:t>is approved for patients 7-12 years of age who are not being treated with ADHD medications; the device is intended for use at home under caregiver supervision during periods of sleep. The Monarch </a:t>
            </a:r>
            <a:r>
              <a:rPr lang="en-US" sz="2100" dirty="0" err="1"/>
              <a:t>eTNS</a:t>
            </a:r>
            <a:r>
              <a:rPr lang="en-US" sz="2100" dirty="0"/>
              <a:t> works by delivering a low-level electrical pulse to the trigeminal nerve through a small patch that is placed on the patient’s forehead</a:t>
            </a:r>
            <a:r>
              <a:rPr lang="en-US" sz="2100" dirty="0"/>
              <a:t>. Starting price $1,000, not covered yet by insurance companies.</a:t>
            </a:r>
            <a:r>
              <a:rPr lang="en-US" sz="2100" dirty="0"/>
              <a:t/>
            </a:r>
            <a:br>
              <a:rPr lang="en-US" sz="2100" dirty="0"/>
            </a:br>
            <a:endParaRPr lang="en-US" sz="2100" dirty="0"/>
          </a:p>
          <a:p>
            <a:endParaRPr lang="en-US" dirty="0"/>
          </a:p>
        </p:txBody>
      </p:sp>
      <p:sp>
        <p:nvSpPr>
          <p:cNvPr id="4" name="Content Placeholder 3"/>
          <p:cNvSpPr>
            <a:spLocks noGrp="1"/>
          </p:cNvSpPr>
          <p:nvPr>
            <p:ph sz="half" idx="2"/>
          </p:nvPr>
        </p:nvSpPr>
        <p:spPr>
          <a:xfrm>
            <a:off x="5328745" y="2286000"/>
            <a:ext cx="3452648" cy="3411264"/>
          </a:xfrm>
        </p:spPr>
        <p:txBody>
          <a:bodyPr>
            <a:normAutofit/>
          </a:bodyPr>
          <a:lstStyle/>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7725" y="1051407"/>
            <a:ext cx="7160960" cy="1122264"/>
          </a:xfrm>
          <a:prstGeom prst="rect">
            <a:avLst/>
          </a:prstGeom>
        </p:spPr>
      </p:pic>
    </p:spTree>
    <p:extLst>
      <p:ext uri="{BB962C8B-B14F-4D97-AF65-F5344CB8AC3E}">
        <p14:creationId xmlns:p14="http://schemas.microsoft.com/office/powerpoint/2010/main" val="26252467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err="1" smtClean="0"/>
              <a:t>eTNS</a:t>
            </a:r>
            <a:r>
              <a:rPr lang="en-US" dirty="0" smtClean="0"/>
              <a:t> Unit</a:t>
            </a:r>
            <a:endParaRPr lang="en-US" dirty="0"/>
          </a:p>
        </p:txBody>
      </p:sp>
      <p:sp>
        <p:nvSpPr>
          <p:cNvPr id="3" name="Content Placeholder 2"/>
          <p:cNvSpPr>
            <a:spLocks noGrp="1"/>
          </p:cNvSpPr>
          <p:nvPr>
            <p:ph idx="1"/>
          </p:nvPr>
        </p:nvSpPr>
        <p:spPr>
          <a:xfrm>
            <a:off x="1545021" y="2386506"/>
            <a:ext cx="7083438" cy="3614245"/>
          </a:xfrm>
        </p:spPr>
        <p:txBody>
          <a:bodyPr>
            <a:noAutofit/>
          </a:bodyPr>
          <a:lstStyle/>
          <a:p>
            <a:pPr lvl="0">
              <a:buClr>
                <a:srgbClr val="A53010"/>
              </a:buClr>
            </a:pPr>
            <a:r>
              <a:rPr lang="en-US" sz="2100" dirty="0">
                <a:solidFill>
                  <a:prstClr val="black">
                    <a:lumMod val="75000"/>
                    <a:lumOff val="25000"/>
                  </a:prstClr>
                </a:solidFill>
              </a:rPr>
              <a:t>Results showed that treatment with the </a:t>
            </a:r>
            <a:r>
              <a:rPr lang="en-US" sz="2100" dirty="0" err="1">
                <a:solidFill>
                  <a:prstClr val="black">
                    <a:lumMod val="75000"/>
                    <a:lumOff val="25000"/>
                  </a:prstClr>
                </a:solidFill>
              </a:rPr>
              <a:t>eTNS</a:t>
            </a:r>
            <a:r>
              <a:rPr lang="en-US" sz="2100" dirty="0">
                <a:solidFill>
                  <a:prstClr val="black">
                    <a:lumMod val="75000"/>
                    <a:lumOff val="25000"/>
                  </a:prstClr>
                </a:solidFill>
              </a:rPr>
              <a:t> device led to statistically significant improvement in ADHD symptoms compared with placebo </a:t>
            </a:r>
            <a:endParaRPr lang="en-US" sz="2100" dirty="0">
              <a:solidFill>
                <a:prstClr val="black">
                  <a:lumMod val="75000"/>
                  <a:lumOff val="25000"/>
                </a:prstClr>
              </a:solidFill>
            </a:endParaRPr>
          </a:p>
          <a:p>
            <a:pPr lvl="0">
              <a:buClr>
                <a:srgbClr val="A53010"/>
              </a:buClr>
            </a:pPr>
            <a:r>
              <a:rPr lang="en-US" sz="2100" dirty="0" err="1">
                <a:solidFill>
                  <a:prstClr val="black">
                    <a:lumMod val="75000"/>
                    <a:lumOff val="25000"/>
                  </a:prstClr>
                </a:solidFill>
              </a:rPr>
              <a:t>eTNS</a:t>
            </a:r>
            <a:r>
              <a:rPr lang="en-US" sz="2100" dirty="0">
                <a:solidFill>
                  <a:prstClr val="black">
                    <a:lumMod val="75000"/>
                    <a:lumOff val="25000"/>
                  </a:prstClr>
                </a:solidFill>
              </a:rPr>
              <a:t>: ADHD-RS score decreased from 34.1 points to 23.4 points (0 -56); placebo: ADHD-RS score decreased from 33.7 points to 27.5 points). With regard to safety, drowsiness, increased appetite, sleep disturbance, teeth clenching, headache, and fatigue were the most common adverse reactions associated with </a:t>
            </a:r>
            <a:r>
              <a:rPr lang="en-US" sz="2100" dirty="0" err="1">
                <a:solidFill>
                  <a:prstClr val="black">
                    <a:lumMod val="75000"/>
                    <a:lumOff val="25000"/>
                  </a:prstClr>
                </a:solidFill>
              </a:rPr>
              <a:t>eTNS</a:t>
            </a:r>
            <a:r>
              <a:rPr lang="en-US" sz="2100" dirty="0">
                <a:solidFill>
                  <a:prstClr val="black">
                    <a:lumMod val="75000"/>
                    <a:lumOff val="25000"/>
                  </a:prstClr>
                </a:solidFill>
              </a:rPr>
              <a:t> therapy.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4107" y="993228"/>
            <a:ext cx="1785938" cy="1343025"/>
          </a:xfrm>
          <a:prstGeom prst="rect">
            <a:avLst/>
          </a:prstGeom>
        </p:spPr>
      </p:pic>
    </p:spTree>
    <p:extLst>
      <p:ext uri="{BB962C8B-B14F-4D97-AF65-F5344CB8AC3E}">
        <p14:creationId xmlns:p14="http://schemas.microsoft.com/office/powerpoint/2010/main" val="30317446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4538" y="1046437"/>
            <a:ext cx="5549462" cy="4887311"/>
          </a:xfrm>
        </p:spPr>
        <p:txBody>
          <a:bodyPr/>
          <a:lstStyle/>
          <a:p>
            <a:r>
              <a:rPr lang="en-US" dirty="0" smtClean="0"/>
              <a:t>ADHD-Rating Scale</a:t>
            </a:r>
            <a:br>
              <a:rPr lang="en-US" dirty="0" smtClean="0"/>
            </a:br>
            <a:r>
              <a:rPr lang="en-US" sz="2100" dirty="0"/>
              <a:t/>
            </a:r>
            <a:br>
              <a:rPr lang="en-US" sz="2100" dirty="0"/>
            </a:br>
            <a:r>
              <a:rPr lang="en-US" sz="2100" dirty="0"/>
              <a:t> Mean = 12,  Standard Deviation = 6</a:t>
            </a:r>
            <a:br>
              <a:rPr lang="en-US" sz="2100" dirty="0"/>
            </a:br>
            <a:r>
              <a:rPr lang="en-US" sz="2100" dirty="0"/>
              <a:t> </a:t>
            </a:r>
            <a:r>
              <a:rPr lang="en-US" sz="2100" dirty="0"/>
              <a:t>  Standard Error of Measure +/- 3</a:t>
            </a:r>
            <a:br>
              <a:rPr lang="en-US" sz="2100" dirty="0"/>
            </a:br>
            <a:r>
              <a:rPr lang="en-US" sz="2100" dirty="0"/>
              <a:t> </a:t>
            </a:r>
            <a:r>
              <a:rPr lang="en-US" sz="2100" dirty="0"/>
              <a:t>  Average Range 6 – 18</a:t>
            </a:r>
            <a:br>
              <a:rPr lang="en-US" sz="2100" dirty="0"/>
            </a:br>
            <a:r>
              <a:rPr lang="en-US" sz="2100" dirty="0"/>
              <a:t>	</a:t>
            </a:r>
            <a:r>
              <a:rPr lang="en-US" sz="2100" dirty="0"/>
              <a:t>Borderline 			  18 - 24</a:t>
            </a:r>
            <a:br>
              <a:rPr lang="en-US" sz="2100" dirty="0"/>
            </a:br>
            <a:r>
              <a:rPr lang="en-US" sz="2100" dirty="0"/>
              <a:t> </a:t>
            </a:r>
            <a:r>
              <a:rPr lang="en-US" sz="2100" dirty="0"/>
              <a:t>    Mild ADHD 		  24 – 30</a:t>
            </a:r>
            <a:br>
              <a:rPr lang="en-US" sz="2100" dirty="0"/>
            </a:br>
            <a:r>
              <a:rPr lang="en-US" sz="2100" dirty="0"/>
              <a:t> </a:t>
            </a:r>
            <a:r>
              <a:rPr lang="en-US" sz="2100" dirty="0"/>
              <a:t>   Moderate ADHD  30 – 42</a:t>
            </a:r>
            <a:br>
              <a:rPr lang="en-US" sz="2100" dirty="0"/>
            </a:br>
            <a:r>
              <a:rPr lang="en-US" sz="2100" dirty="0"/>
              <a:t> </a:t>
            </a:r>
            <a:r>
              <a:rPr lang="en-US" sz="2100" dirty="0"/>
              <a:t>   Severe ADHD 	  42 – 54</a:t>
            </a:r>
            <a:br>
              <a:rPr lang="en-US" sz="2100" dirty="0"/>
            </a:br>
            <a:r>
              <a:rPr lang="en-US" sz="2100" dirty="0"/>
              <a:t/>
            </a:r>
            <a:br>
              <a:rPr lang="en-US" sz="2100" dirty="0"/>
            </a:br>
            <a:r>
              <a:rPr lang="en-US" sz="2100" dirty="0"/>
              <a:t> </a:t>
            </a:r>
            <a:r>
              <a:rPr lang="en-US" sz="2100" dirty="0"/>
              <a:t>   </a:t>
            </a:r>
            <a:r>
              <a:rPr lang="en-US" sz="2100" dirty="0" err="1"/>
              <a:t>eTNS</a:t>
            </a:r>
            <a:r>
              <a:rPr lang="en-US" sz="2100" dirty="0"/>
              <a:t> Group  34.1 to 23.4 (20.4 – 26.4)</a:t>
            </a:r>
            <a:br>
              <a:rPr lang="en-US" sz="2100" dirty="0"/>
            </a:br>
            <a:r>
              <a:rPr lang="en-US" sz="2100" dirty="0"/>
              <a:t> </a:t>
            </a:r>
            <a:r>
              <a:rPr lang="en-US" sz="2100" dirty="0"/>
              <a:t>   Placebo        33.7 to 27.5 (24.5 - 30.5)</a:t>
            </a:r>
            <a:endParaRPr lang="en-US"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8541" y="1046436"/>
            <a:ext cx="3361404" cy="4887311"/>
          </a:xfrm>
        </p:spPr>
      </p:pic>
    </p:spTree>
    <p:extLst>
      <p:ext uri="{BB962C8B-B14F-4D97-AF65-F5344CB8AC3E}">
        <p14:creationId xmlns:p14="http://schemas.microsoft.com/office/powerpoint/2010/main" val="30742188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Live Text Assignment # 1</a:t>
            </a:r>
          </a:p>
        </p:txBody>
      </p:sp>
      <p:sp>
        <p:nvSpPr>
          <p:cNvPr id="3" name="Content Placeholder 2"/>
          <p:cNvSpPr>
            <a:spLocks noGrp="1"/>
          </p:cNvSpPr>
          <p:nvPr>
            <p:ph idx="1"/>
          </p:nvPr>
        </p:nvSpPr>
        <p:spPr/>
        <p:txBody>
          <a:bodyPr>
            <a:normAutofit/>
          </a:bodyPr>
          <a:lstStyle/>
          <a:p>
            <a:r>
              <a:rPr lang="en-US" sz="3600" dirty="0"/>
              <a:t>Write a Treatment Plan with One Goal and </a:t>
            </a:r>
            <a:r>
              <a:rPr lang="en-US" sz="3600" b="1" dirty="0"/>
              <a:t>at least</a:t>
            </a:r>
            <a:r>
              <a:rPr lang="en-US" sz="3600" dirty="0"/>
              <a:t> Two Objectives for a Patient with the diagnosis: Major Depressive Disorder using SMART format.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dirty="0"/>
              <a:t>Biological</a:t>
            </a:r>
          </a:p>
          <a:p>
            <a:endParaRPr lang="en-US" sz="3600" dirty="0"/>
          </a:p>
          <a:p>
            <a:r>
              <a:rPr lang="en-US" sz="3600" dirty="0"/>
              <a:t>Psychosocial</a:t>
            </a:r>
          </a:p>
          <a:p>
            <a:endParaRPr lang="en-US" sz="3600" dirty="0"/>
          </a:p>
          <a:p>
            <a:r>
              <a:rPr lang="en-US" sz="3600" dirty="0"/>
              <a:t>Moral-existential</a:t>
            </a:r>
          </a:p>
        </p:txBody>
      </p:sp>
      <p:sp>
        <p:nvSpPr>
          <p:cNvPr id="3" name="Title 2"/>
          <p:cNvSpPr>
            <a:spLocks noGrp="1"/>
          </p:cNvSpPr>
          <p:nvPr>
            <p:ph type="title"/>
          </p:nvPr>
        </p:nvSpPr>
        <p:spPr/>
        <p:txBody>
          <a:bodyPr/>
          <a:lstStyle/>
          <a:p>
            <a:r>
              <a:rPr lang="en-US" dirty="0"/>
              <a:t>Three levels of Treatment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dirty="0"/>
              <a:t>“Never change a winning game.”</a:t>
            </a:r>
          </a:p>
          <a:p>
            <a:endParaRPr lang="en-US" sz="3600" dirty="0"/>
          </a:p>
          <a:p>
            <a:pPr>
              <a:buNone/>
            </a:pPr>
            <a:r>
              <a:rPr lang="en-US" sz="3600" dirty="0"/>
              <a:t>    If a treatment works, don’t change it; if treatment doesn’t work, do change it.</a:t>
            </a:r>
          </a:p>
        </p:txBody>
      </p:sp>
      <p:sp>
        <p:nvSpPr>
          <p:cNvPr id="3" name="Title 2"/>
          <p:cNvSpPr>
            <a:spLocks noGrp="1"/>
          </p:cNvSpPr>
          <p:nvPr>
            <p:ph type="title"/>
          </p:nvPr>
        </p:nvSpPr>
        <p:spPr/>
        <p:txBody>
          <a:bodyPr>
            <a:normAutofit/>
          </a:bodyPr>
          <a:lstStyle/>
          <a:p>
            <a:r>
              <a:rPr lang="en-US" dirty="0"/>
              <a:t>Tilden’s Law</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33600"/>
            <a:ext cx="8229600" cy="3873691"/>
          </a:xfrm>
        </p:spPr>
        <p:txBody>
          <a:bodyPr/>
          <a:lstStyle/>
          <a:p>
            <a:r>
              <a:rPr lang="en-US" dirty="0"/>
              <a:t>1.	Locus of Responsibility.</a:t>
            </a:r>
          </a:p>
          <a:p>
            <a:r>
              <a:rPr lang="en-US" dirty="0"/>
              <a:t>2.	Habitual view of “helping” figures</a:t>
            </a:r>
          </a:p>
          <a:p>
            <a:r>
              <a:rPr lang="en-US" dirty="0"/>
              <a:t>3.	Defense mechanisms and coping patterns</a:t>
            </a:r>
          </a:p>
          <a:p>
            <a:r>
              <a:rPr lang="en-US" dirty="0"/>
              <a:t>4.	Therapist-patient relationship</a:t>
            </a:r>
          </a:p>
          <a:p>
            <a:r>
              <a:rPr lang="en-US" dirty="0"/>
              <a:t>5.	Following the affect</a:t>
            </a:r>
          </a:p>
          <a:p>
            <a:r>
              <a:rPr lang="en-US" dirty="0"/>
              <a:t>6.	Listening for associations</a:t>
            </a:r>
          </a:p>
          <a:p>
            <a:r>
              <a:rPr lang="en-US" dirty="0"/>
              <a:t>7.	The therapist as “Emotional barometer”</a:t>
            </a:r>
          </a:p>
        </p:txBody>
      </p:sp>
      <p:sp>
        <p:nvSpPr>
          <p:cNvPr id="3" name="Title 2"/>
          <p:cNvSpPr>
            <a:spLocks noGrp="1"/>
          </p:cNvSpPr>
          <p:nvPr>
            <p:ph type="title"/>
          </p:nvPr>
        </p:nvSpPr>
        <p:spPr/>
        <p:txBody>
          <a:bodyPr/>
          <a:lstStyle/>
          <a:p>
            <a:r>
              <a:rPr lang="en-US" dirty="0"/>
              <a:t>Psychopathological  Clues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dirty="0"/>
              <a:t>Medications</a:t>
            </a:r>
          </a:p>
          <a:p>
            <a:endParaRPr lang="en-US" sz="3600" dirty="0"/>
          </a:p>
          <a:p>
            <a:r>
              <a:rPr lang="en-US" sz="3600" dirty="0"/>
              <a:t>Electroconvulsive Therapy (ECT)</a:t>
            </a:r>
          </a:p>
          <a:p>
            <a:endParaRPr lang="en-US" sz="3600" dirty="0"/>
          </a:p>
          <a:p>
            <a:r>
              <a:rPr lang="en-US" sz="3600" dirty="0"/>
              <a:t>Phototherapy</a:t>
            </a:r>
          </a:p>
          <a:p>
            <a:endParaRPr lang="en-US" sz="3600" dirty="0"/>
          </a:p>
          <a:p>
            <a:r>
              <a:rPr lang="en-US" sz="3600" dirty="0"/>
              <a:t>Alternative Medicine</a:t>
            </a:r>
          </a:p>
        </p:txBody>
      </p:sp>
      <p:sp>
        <p:nvSpPr>
          <p:cNvPr id="3" name="Title 2"/>
          <p:cNvSpPr>
            <a:spLocks noGrp="1"/>
          </p:cNvSpPr>
          <p:nvPr>
            <p:ph type="title"/>
          </p:nvPr>
        </p:nvSpPr>
        <p:spPr/>
        <p:txBody>
          <a:bodyPr/>
          <a:lstStyle/>
          <a:p>
            <a:r>
              <a:rPr lang="en-US" dirty="0"/>
              <a:t>Biological Therapies</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Concourse</Template>
  <TotalTime>391</TotalTime>
  <Words>1990</Words>
  <Application>Microsoft Office PowerPoint</Application>
  <PresentationFormat>On-screen Show (4:3)</PresentationFormat>
  <Paragraphs>313</Paragraphs>
  <Slides>58</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58</vt:i4>
      </vt:variant>
    </vt:vector>
  </HeadingPairs>
  <TitlesOfParts>
    <vt:vector size="66" baseType="lpstr">
      <vt:lpstr>Arial</vt:lpstr>
      <vt:lpstr>Century Gothic</vt:lpstr>
      <vt:lpstr>Lucida Sans Unicode</vt:lpstr>
      <vt:lpstr>Verdana</vt:lpstr>
      <vt:lpstr>Wingdings 2</vt:lpstr>
      <vt:lpstr>Wingdings 3</vt:lpstr>
      <vt:lpstr>Concourse</vt:lpstr>
      <vt:lpstr>Wisp</vt:lpstr>
      <vt:lpstr>PSY  6670 Diagnosis &amp; Treatment Planning Introduction </vt:lpstr>
      <vt:lpstr>What do treatment plans include?</vt:lpstr>
      <vt:lpstr>SMART  Treatment Goals</vt:lpstr>
      <vt:lpstr>PowerPoint Presentation</vt:lpstr>
      <vt:lpstr>Client Treatment/Care Map (Live Text assignment #2 – Schizophrenic  Pt.) </vt:lpstr>
      <vt:lpstr>Three levels of Treatment</vt:lpstr>
      <vt:lpstr>Tilden’s Law</vt:lpstr>
      <vt:lpstr>Psychopathological  Clues</vt:lpstr>
      <vt:lpstr>Biological Therapies</vt:lpstr>
      <vt:lpstr>Psychosocial  Therapies</vt:lpstr>
      <vt:lpstr>Group   Treatments</vt:lpstr>
      <vt:lpstr>Yalom’s Curative Factors of Group</vt:lpstr>
      <vt:lpstr>Couple &amp; Family  Therapy</vt:lpstr>
      <vt:lpstr>Specialized Treatment Modalities</vt:lpstr>
      <vt:lpstr>No  Treatment  Model</vt:lpstr>
      <vt:lpstr>Which “Therapy” works best ?</vt:lpstr>
      <vt:lpstr>Psychopharmacology</vt:lpstr>
      <vt:lpstr>Synapse &amp; Neurotransmission</vt:lpstr>
      <vt:lpstr>Neurotransmitters</vt:lpstr>
      <vt:lpstr>Cultural  Competence</vt:lpstr>
      <vt:lpstr>Quality Improvement</vt:lpstr>
      <vt:lpstr>Skills</vt:lpstr>
      <vt:lpstr>PowerPoint Presentation</vt:lpstr>
      <vt:lpstr>Patient  Safety</vt:lpstr>
      <vt:lpstr>7 Stage Crisis Model (Live Text Assignment # 3 Suicidal Patient) </vt:lpstr>
      <vt:lpstr>Legal &amp; Ethical Issues</vt:lpstr>
      <vt:lpstr>Wilson’s Social Work Model (1980)</vt:lpstr>
      <vt:lpstr>The Analytical Thinking Model</vt:lpstr>
      <vt:lpstr>Analytic Thinking Model Treatment Plan</vt:lpstr>
      <vt:lpstr>Multimodal Therapy Model (Lazarus, 1997)    “BASIC ID”   Model</vt:lpstr>
      <vt:lpstr>Levels-of-Functioning Model Kennedy (2003)</vt:lpstr>
      <vt:lpstr>The Stages-of-Change Model (Prochaska, 1992)     Everyone goes through 5 Stages when making any kind of behavioral changes, with or without professional help.  Widely used in addictions treatment. </vt:lpstr>
      <vt:lpstr>Treatment Concerns</vt:lpstr>
      <vt:lpstr>Treatment’s Objectives and Goals</vt:lpstr>
      <vt:lpstr>SMART  Treatment Goals</vt:lpstr>
      <vt:lpstr>PowerPoint Presentation</vt:lpstr>
      <vt:lpstr>Treatment Goals vs. Objectives</vt:lpstr>
      <vt:lpstr>Writing Goals and Objectives</vt:lpstr>
      <vt:lpstr>PowerPoint Presentation</vt:lpstr>
      <vt:lpstr>Treatment Plan Goal &amp; Objectives Example</vt:lpstr>
      <vt:lpstr>Methods:  Education</vt:lpstr>
      <vt:lpstr>Therapeutic Activities     The Client will …</vt:lpstr>
      <vt:lpstr>Include Client’s Strengths when considering Goals and Interventions</vt:lpstr>
      <vt:lpstr>Stage-of-Change Treatment Implications</vt:lpstr>
      <vt:lpstr>A Treatment Plan Format for Case Conceptualization</vt:lpstr>
      <vt:lpstr>Major Depression Disorder  OR</vt:lpstr>
      <vt:lpstr>PowerPoint Presentation</vt:lpstr>
      <vt:lpstr>Electronic Medical Records</vt:lpstr>
      <vt:lpstr>PowerPoint Presentation</vt:lpstr>
      <vt:lpstr>PowerPoint Presentation</vt:lpstr>
      <vt:lpstr>SOAP Example as a Progress Note</vt:lpstr>
      <vt:lpstr>NBCC Mental Health Counselors Examination</vt:lpstr>
      <vt:lpstr>NBCC Terms  and Definitions</vt:lpstr>
      <vt:lpstr>Research Paper &amp; Class Presentation </vt:lpstr>
      <vt:lpstr>PowerPoint Presentation</vt:lpstr>
      <vt:lpstr>     eTNS Unit</vt:lpstr>
      <vt:lpstr>ADHD-Rating Scale   Mean = 12,  Standard Deviation = 6    Standard Error of Measure +/- 3    Average Range 6 – 18  Borderline      18 - 24      Mild ADHD     24 – 30     Moderate ADHD  30 – 42     Severe ADHD    42 – 54      eTNS Group  34.1 to 23.4 (20.4 – 26.4)     Placebo        33.7 to 27.5 (24.5 - 30.5)</vt:lpstr>
      <vt:lpstr>Live Text Assignment # 1</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  6670 Diagnosis &amp; Treatment Planning</dc:title>
  <dc:creator>J Fairbanks</dc:creator>
  <cp:lastModifiedBy>jfairbanks</cp:lastModifiedBy>
  <cp:revision>46</cp:revision>
  <dcterms:created xsi:type="dcterms:W3CDTF">2016-01-26T18:13:46Z</dcterms:created>
  <dcterms:modified xsi:type="dcterms:W3CDTF">2019-05-01T20:40:49Z</dcterms:modified>
</cp:coreProperties>
</file>