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9" r:id="rId4"/>
    <p:sldId id="268" r:id="rId5"/>
    <p:sldId id="261" r:id="rId6"/>
    <p:sldId id="260" r:id="rId7"/>
    <p:sldId id="263" r:id="rId8"/>
    <p:sldId id="266"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0270999-E9DB-478C-A4B4-29B06B48E0E8}" type="datetimeFigureOut">
              <a:rPr lang="en-US" smtClean="0"/>
              <a:t>1/11/2012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AC0963-836D-4D13-9B7D-C121BCFABA4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270999-E9DB-478C-A4B4-29B06B48E0E8}" type="datetimeFigureOut">
              <a:rPr lang="en-US" smtClean="0"/>
              <a:t>1/11/2012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AC0963-836D-4D13-9B7D-C121BCFABA4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0270999-E9DB-478C-A4B4-29B06B48E0E8}" type="datetimeFigureOut">
              <a:rPr lang="en-US" smtClean="0"/>
              <a:t>1/11/2012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AC0963-836D-4D13-9B7D-C121BCFABA41}"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270999-E9DB-478C-A4B4-29B06B48E0E8}" type="datetimeFigureOut">
              <a:rPr lang="en-US" smtClean="0"/>
              <a:t>1/11/2012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AC0963-836D-4D13-9B7D-C121BCFABA41}"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270999-E9DB-478C-A4B4-29B06B48E0E8}" type="datetimeFigureOut">
              <a:rPr lang="en-US" smtClean="0"/>
              <a:t>1/11/2012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AC0963-836D-4D13-9B7D-C121BCFABA4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80270999-E9DB-478C-A4B4-29B06B48E0E8}" type="datetimeFigureOut">
              <a:rPr lang="en-US" smtClean="0"/>
              <a:t>1/11/2012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AC0963-836D-4D13-9B7D-C121BCFABA41}"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0270999-E9DB-478C-A4B4-29B06B48E0E8}" type="datetimeFigureOut">
              <a:rPr lang="en-US" smtClean="0"/>
              <a:t>1/11/2012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AC0963-836D-4D13-9B7D-C121BCFABA4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0270999-E9DB-478C-A4B4-29B06B48E0E8}" type="datetimeFigureOut">
              <a:rPr lang="en-US" smtClean="0"/>
              <a:t>1/11/2012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AC0963-836D-4D13-9B7D-C121BCFABA4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80270999-E9DB-478C-A4B4-29B06B48E0E8}" type="datetimeFigureOut">
              <a:rPr lang="en-US" smtClean="0"/>
              <a:t>1/11/2012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AC0963-836D-4D13-9B7D-C121BCFABA4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0270999-E9DB-478C-A4B4-29B06B48E0E8}" type="datetimeFigureOut">
              <a:rPr lang="en-US" smtClean="0"/>
              <a:t>1/11/2012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AC0963-836D-4D13-9B7D-C121BCFABA41}"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270999-E9DB-478C-A4B4-29B06B48E0E8}" type="datetimeFigureOut">
              <a:rPr lang="en-US" smtClean="0"/>
              <a:t>1/11/2012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AC0963-836D-4D13-9B7D-C121BCFABA41}"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80270999-E9DB-478C-A4B4-29B06B48E0E8}" type="datetimeFigureOut">
              <a:rPr lang="en-US" smtClean="0"/>
              <a:t>1/11/2012</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82AC0963-836D-4D13-9B7D-C121BCFABA41}"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Comparative Politics</a:t>
            </a:r>
            <a:endParaRPr lang="en-US" dirty="0"/>
          </a:p>
        </p:txBody>
      </p:sp>
      <p:sp>
        <p:nvSpPr>
          <p:cNvPr id="3" name="Subtitle 2"/>
          <p:cNvSpPr>
            <a:spLocks noGrp="1"/>
          </p:cNvSpPr>
          <p:nvPr>
            <p:ph type="subTitle" idx="1"/>
          </p:nvPr>
        </p:nvSpPr>
        <p:spPr/>
        <p:txBody>
          <a:bodyPr/>
          <a:lstStyle/>
          <a:p>
            <a:r>
              <a:rPr lang="en-US" dirty="0" smtClean="0"/>
              <a:t>An Introduction</a:t>
            </a:r>
          </a:p>
          <a:p>
            <a:endParaRPr lang="en-US" dirty="0"/>
          </a:p>
        </p:txBody>
      </p:sp>
    </p:spTree>
    <p:extLst>
      <p:ext uri="{BB962C8B-B14F-4D97-AF65-F5344CB8AC3E}">
        <p14:creationId xmlns:p14="http://schemas.microsoft.com/office/powerpoint/2010/main" val="19467339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Single Case Study</a:t>
            </a:r>
          </a:p>
          <a:p>
            <a:r>
              <a:rPr lang="en-US" dirty="0"/>
              <a:t>Studies of Multiple Cases</a:t>
            </a:r>
          </a:p>
          <a:p>
            <a:r>
              <a:rPr lang="en-US" dirty="0"/>
              <a:t>Area Studies</a:t>
            </a:r>
          </a:p>
          <a:p>
            <a:r>
              <a:rPr lang="en-US" dirty="0"/>
              <a:t>Cross-Regional Studies</a:t>
            </a:r>
          </a:p>
          <a:p>
            <a:r>
              <a:rPr lang="en-US" dirty="0"/>
              <a:t>Global Comparisons</a:t>
            </a:r>
          </a:p>
          <a:p>
            <a:r>
              <a:rPr lang="en-US" dirty="0"/>
              <a:t>Thematic Studies</a:t>
            </a:r>
          </a:p>
          <a:p>
            <a:endParaRPr lang="en-US" dirty="0"/>
          </a:p>
        </p:txBody>
      </p:sp>
      <p:sp>
        <p:nvSpPr>
          <p:cNvPr id="3" name="Title 2"/>
          <p:cNvSpPr>
            <a:spLocks noGrp="1"/>
          </p:cNvSpPr>
          <p:nvPr>
            <p:ph type="title"/>
          </p:nvPr>
        </p:nvSpPr>
        <p:spPr/>
        <p:txBody>
          <a:bodyPr>
            <a:normAutofit fontScale="90000"/>
          </a:bodyPr>
          <a:lstStyle/>
          <a:p>
            <a:r>
              <a:rPr lang="en-US" dirty="0" smtClean="0"/>
              <a:t/>
            </a:r>
            <a:br>
              <a:rPr lang="en-US" dirty="0" smtClean="0"/>
            </a:br>
            <a:r>
              <a:rPr lang="en-US" dirty="0" smtClean="0"/>
              <a:t>Types of Comparative  </a:t>
            </a:r>
            <a:r>
              <a:rPr lang="en-US" dirty="0"/>
              <a:t>Political Inquiry</a:t>
            </a:r>
            <a:br>
              <a:rPr lang="en-US" dirty="0"/>
            </a:br>
            <a:endParaRPr lang="en-US" dirty="0"/>
          </a:p>
        </p:txBody>
      </p:sp>
    </p:spTree>
    <p:extLst>
      <p:ext uri="{BB962C8B-B14F-4D97-AF65-F5344CB8AC3E}">
        <p14:creationId xmlns:p14="http://schemas.microsoft.com/office/powerpoint/2010/main" val="976570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Sub-disciplines of Political Science</a:t>
            </a:r>
          </a:p>
          <a:p>
            <a:pPr lvl="1"/>
            <a:r>
              <a:rPr lang="en-US" dirty="0"/>
              <a:t>American Politics</a:t>
            </a:r>
          </a:p>
          <a:p>
            <a:pPr lvl="1"/>
            <a:r>
              <a:rPr lang="en-US" dirty="0"/>
              <a:t>Public Administration</a:t>
            </a:r>
          </a:p>
          <a:p>
            <a:pPr lvl="1"/>
            <a:r>
              <a:rPr lang="en-US" dirty="0"/>
              <a:t>Political Theory</a:t>
            </a:r>
          </a:p>
          <a:p>
            <a:pPr lvl="1"/>
            <a:r>
              <a:rPr lang="en-US" dirty="0"/>
              <a:t>International Politics</a:t>
            </a:r>
          </a:p>
          <a:p>
            <a:pPr lvl="2"/>
            <a:r>
              <a:rPr lang="en-US" dirty="0"/>
              <a:t>International Relations</a:t>
            </a:r>
          </a:p>
          <a:p>
            <a:pPr lvl="2"/>
            <a:r>
              <a:rPr lang="en-US" dirty="0"/>
              <a:t>Comparative Politics</a:t>
            </a:r>
          </a:p>
          <a:p>
            <a:pPr lvl="1"/>
            <a:r>
              <a:rPr lang="en-US" dirty="0"/>
              <a:t>Others (Public Law, Methods, Public  Policy, etc.)</a:t>
            </a:r>
          </a:p>
          <a:p>
            <a:endParaRPr lang="en-US" dirty="0"/>
          </a:p>
        </p:txBody>
      </p:sp>
      <p:sp>
        <p:nvSpPr>
          <p:cNvPr id="3" name="Title 2"/>
          <p:cNvSpPr>
            <a:spLocks noGrp="1"/>
          </p:cNvSpPr>
          <p:nvPr>
            <p:ph type="title"/>
          </p:nvPr>
        </p:nvSpPr>
        <p:spPr/>
        <p:txBody>
          <a:bodyPr/>
          <a:lstStyle/>
          <a:p>
            <a:r>
              <a:rPr lang="en-US" dirty="0" smtClean="0"/>
              <a:t>Fitting Comparative into </a:t>
            </a:r>
            <a:r>
              <a:rPr lang="en-US" dirty="0" err="1" smtClean="0"/>
              <a:t>PoliSci</a:t>
            </a:r>
            <a:endParaRPr lang="en-US" dirty="0"/>
          </a:p>
        </p:txBody>
      </p:sp>
    </p:spTree>
    <p:extLst>
      <p:ext uri="{BB962C8B-B14F-4D97-AF65-F5344CB8AC3E}">
        <p14:creationId xmlns:p14="http://schemas.microsoft.com/office/powerpoint/2010/main" val="483199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438400"/>
            <a:ext cx="8686799" cy="3687763"/>
          </a:xfrm>
        </p:spPr>
        <p:txBody>
          <a:bodyPr>
            <a:noAutofit/>
          </a:bodyPr>
          <a:lstStyle/>
          <a:p>
            <a:pPr marL="0" indent="0">
              <a:buNone/>
            </a:pPr>
            <a:r>
              <a:rPr lang="en-US" sz="3600" dirty="0"/>
              <a:t>“A scholar who studies only American  presidents is an </a:t>
            </a:r>
            <a:r>
              <a:rPr lang="en-US" sz="3600" dirty="0" err="1"/>
              <a:t>Americanist</a:t>
            </a:r>
            <a:r>
              <a:rPr lang="en-US" sz="3600" dirty="0"/>
              <a:t>, whereas  a scholar who studies only French  presidents is a </a:t>
            </a:r>
            <a:r>
              <a:rPr lang="en-US" sz="3600" dirty="0" err="1"/>
              <a:t>comparativist</a:t>
            </a:r>
            <a:r>
              <a:rPr lang="en-US" sz="3600" dirty="0"/>
              <a:t>.  Do not  ask me how this makes sense—it does  not</a:t>
            </a:r>
            <a:r>
              <a:rPr lang="en-US" sz="3600" dirty="0" smtClean="0"/>
              <a:t>”</a:t>
            </a:r>
          </a:p>
          <a:p>
            <a:pPr marL="0" indent="0">
              <a:buNone/>
            </a:pPr>
            <a:r>
              <a:rPr lang="en-US" sz="3600" dirty="0" smtClean="0">
                <a:solidFill>
                  <a:schemeClr val="tx1"/>
                </a:solidFill>
              </a:rPr>
              <a:t>--Giovanni </a:t>
            </a:r>
            <a:r>
              <a:rPr lang="en-US" sz="3600" dirty="0" err="1" smtClean="0">
                <a:solidFill>
                  <a:schemeClr val="tx1"/>
                </a:solidFill>
              </a:rPr>
              <a:t>Sartori</a:t>
            </a:r>
            <a:r>
              <a:rPr lang="en-US" sz="3600" dirty="0" smtClean="0">
                <a:solidFill>
                  <a:schemeClr val="tx1"/>
                </a:solidFill>
              </a:rPr>
              <a:t> as quoted in  Draper and Ramsay, 2008:xv.</a:t>
            </a:r>
            <a:endParaRPr lang="en-US" sz="3600" dirty="0">
              <a:solidFill>
                <a:schemeClr val="tx1"/>
              </a:solidFill>
            </a:endParaRPr>
          </a:p>
        </p:txBody>
      </p:sp>
      <p:sp>
        <p:nvSpPr>
          <p:cNvPr id="3" name="Title 2"/>
          <p:cNvSpPr>
            <a:spLocks noGrp="1"/>
          </p:cNvSpPr>
          <p:nvPr>
            <p:ph type="title"/>
          </p:nvPr>
        </p:nvSpPr>
        <p:spPr/>
        <p:txBody>
          <a:bodyPr/>
          <a:lstStyle/>
          <a:p>
            <a:r>
              <a:rPr lang="en-US" dirty="0"/>
              <a:t>Fitting Comparative into </a:t>
            </a:r>
            <a:r>
              <a:rPr lang="en-US" dirty="0" err="1"/>
              <a:t>PoliSci</a:t>
            </a:r>
            <a:endParaRPr lang="en-US" dirty="0"/>
          </a:p>
        </p:txBody>
      </p:sp>
    </p:spTree>
    <p:extLst>
      <p:ext uri="{BB962C8B-B14F-4D97-AF65-F5344CB8AC3E}">
        <p14:creationId xmlns:p14="http://schemas.microsoft.com/office/powerpoint/2010/main" val="2294396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0" indent="0">
              <a:buNone/>
            </a:pPr>
            <a:r>
              <a:rPr lang="en-US" sz="3600" dirty="0" smtClean="0"/>
              <a:t>“…</a:t>
            </a:r>
            <a:r>
              <a:rPr lang="en-US" sz="3600" dirty="0"/>
              <a:t>it is impossible to understand a country without seeing how it varies from others.  Those who know only one country know no country</a:t>
            </a:r>
            <a:r>
              <a:rPr lang="en-US" sz="3600" dirty="0" smtClean="0"/>
              <a:t>.”</a:t>
            </a:r>
            <a:endParaRPr lang="en-US" sz="3600" dirty="0"/>
          </a:p>
          <a:p>
            <a:pPr marL="0" indent="0">
              <a:buNone/>
            </a:pPr>
            <a:r>
              <a:rPr lang="en-US" sz="3600" dirty="0">
                <a:solidFill>
                  <a:schemeClr val="tx1"/>
                </a:solidFill>
              </a:rPr>
              <a:t>-Seymour Martin </a:t>
            </a:r>
            <a:r>
              <a:rPr lang="en-US" sz="3600" dirty="0" err="1">
                <a:solidFill>
                  <a:schemeClr val="tx1"/>
                </a:solidFill>
              </a:rPr>
              <a:t>Lipset</a:t>
            </a:r>
            <a:r>
              <a:rPr lang="en-US" sz="3600" dirty="0">
                <a:solidFill>
                  <a:schemeClr val="tx1"/>
                </a:solidFill>
              </a:rPr>
              <a:t> (American Exceptionalism, 1996:17).</a:t>
            </a:r>
          </a:p>
        </p:txBody>
      </p:sp>
      <p:sp>
        <p:nvSpPr>
          <p:cNvPr id="3" name="Title 2"/>
          <p:cNvSpPr>
            <a:spLocks noGrp="1"/>
          </p:cNvSpPr>
          <p:nvPr>
            <p:ph type="title"/>
          </p:nvPr>
        </p:nvSpPr>
        <p:spPr/>
        <p:txBody>
          <a:bodyPr/>
          <a:lstStyle/>
          <a:p>
            <a:r>
              <a:rPr lang="en-US" dirty="0"/>
              <a:t>Fitting Comparative into </a:t>
            </a:r>
            <a:r>
              <a:rPr lang="en-US" dirty="0" err="1"/>
              <a:t>PoliSci</a:t>
            </a:r>
            <a:endParaRPr lang="en-US" dirty="0"/>
          </a:p>
        </p:txBody>
      </p:sp>
    </p:spTree>
    <p:extLst>
      <p:ext uri="{BB962C8B-B14F-4D97-AF65-F5344CB8AC3E}">
        <p14:creationId xmlns:p14="http://schemas.microsoft.com/office/powerpoint/2010/main" val="2475494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a:t>Comparative Politics v. Comparative Government</a:t>
            </a:r>
          </a:p>
          <a:p>
            <a:r>
              <a:rPr lang="en-US" dirty="0" smtClean="0"/>
              <a:t>O’Neil:  “Politics </a:t>
            </a:r>
            <a:r>
              <a:rPr lang="en-US" dirty="0"/>
              <a:t>is often described as the struggle in any group for power that will give one or more persons the ability to make decisions for the larger group….Politics is essentially the struggle for authority to make decisions that will affect public as a whole” (3).</a:t>
            </a:r>
          </a:p>
          <a:p>
            <a:r>
              <a:rPr lang="en-US" dirty="0"/>
              <a:t>“Within political science, comparative politics is the subfield that compares this struggle across countries” (3).</a:t>
            </a:r>
          </a:p>
          <a:p>
            <a:r>
              <a:rPr lang="en-US" dirty="0"/>
              <a:t>Note the linkage of power to politics.</a:t>
            </a:r>
          </a:p>
          <a:p>
            <a:endParaRPr lang="en-US" dirty="0"/>
          </a:p>
        </p:txBody>
      </p:sp>
      <p:sp>
        <p:nvSpPr>
          <p:cNvPr id="3" name="Title 2"/>
          <p:cNvSpPr>
            <a:spLocks noGrp="1"/>
          </p:cNvSpPr>
          <p:nvPr>
            <p:ph type="title"/>
          </p:nvPr>
        </p:nvSpPr>
        <p:spPr/>
        <p:txBody>
          <a:bodyPr>
            <a:normAutofit fontScale="90000"/>
          </a:bodyPr>
          <a:lstStyle/>
          <a:p>
            <a:r>
              <a:rPr lang="en-US" dirty="0"/>
              <a:t>What is “Comparative  Politics”?</a:t>
            </a:r>
            <a:br>
              <a:rPr lang="en-US" dirty="0"/>
            </a:br>
            <a:endParaRPr lang="en-US" dirty="0"/>
          </a:p>
        </p:txBody>
      </p:sp>
    </p:spTree>
    <p:extLst>
      <p:ext uri="{BB962C8B-B14F-4D97-AF65-F5344CB8AC3E}">
        <p14:creationId xmlns:p14="http://schemas.microsoft.com/office/powerpoint/2010/main" val="7180480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buNone/>
            </a:pPr>
            <a:r>
              <a:rPr lang="en-US" dirty="0"/>
              <a:t>Howard </a:t>
            </a:r>
            <a:r>
              <a:rPr lang="en-US" dirty="0" err="1"/>
              <a:t>Wiarda’s</a:t>
            </a:r>
            <a:r>
              <a:rPr lang="en-US" dirty="0"/>
              <a:t> </a:t>
            </a:r>
            <a:r>
              <a:rPr lang="en-US" dirty="0" err="1"/>
              <a:t>defintion</a:t>
            </a:r>
            <a:endParaRPr lang="en-US" dirty="0"/>
          </a:p>
          <a:p>
            <a:r>
              <a:rPr lang="en-US" dirty="0"/>
              <a:t>“</a:t>
            </a:r>
            <a:r>
              <a:rPr lang="en-US" b="1" dirty="0"/>
              <a:t>systematic study</a:t>
            </a:r>
            <a:r>
              <a:rPr lang="en-US" dirty="0"/>
              <a:t> and comparison of the </a:t>
            </a:r>
            <a:r>
              <a:rPr lang="en-US" b="1" dirty="0"/>
              <a:t>world’s political systems</a:t>
            </a:r>
            <a:r>
              <a:rPr lang="en-US" dirty="0"/>
              <a:t>”</a:t>
            </a:r>
          </a:p>
          <a:p>
            <a:r>
              <a:rPr lang="en-US" dirty="0"/>
              <a:t>“seeks to explain</a:t>
            </a:r>
            <a:r>
              <a:rPr lang="en-US" b="1" dirty="0"/>
              <a:t> differences</a:t>
            </a:r>
            <a:r>
              <a:rPr lang="en-US" dirty="0"/>
              <a:t> between as well as</a:t>
            </a:r>
            <a:r>
              <a:rPr lang="en-US" b="1" dirty="0"/>
              <a:t> similarities</a:t>
            </a:r>
            <a:r>
              <a:rPr lang="en-US" dirty="0"/>
              <a:t> among countries”</a:t>
            </a:r>
          </a:p>
          <a:p>
            <a:r>
              <a:rPr lang="en-US" dirty="0"/>
              <a:t>“It is particularly interested in exploring </a:t>
            </a:r>
            <a:r>
              <a:rPr lang="en-US" b="1" dirty="0"/>
              <a:t>patterns, processes, and regularities</a:t>
            </a:r>
            <a:r>
              <a:rPr lang="en-US" dirty="0"/>
              <a:t> among political systems”</a:t>
            </a:r>
          </a:p>
          <a:p>
            <a:r>
              <a:rPr lang="en-US" dirty="0"/>
              <a:t>“It looks for </a:t>
            </a:r>
            <a:r>
              <a:rPr lang="en-US" b="1" dirty="0"/>
              <a:t>trends</a:t>
            </a:r>
            <a:r>
              <a:rPr lang="en-US" dirty="0"/>
              <a:t>, for </a:t>
            </a:r>
            <a:r>
              <a:rPr lang="en-US" b="1" dirty="0"/>
              <a:t>changes in patterns</a:t>
            </a:r>
            <a:r>
              <a:rPr lang="en-US" dirty="0"/>
              <a:t>”</a:t>
            </a:r>
          </a:p>
          <a:p>
            <a:r>
              <a:rPr lang="en-US" dirty="0"/>
              <a:t>“It tries to develop </a:t>
            </a:r>
            <a:r>
              <a:rPr lang="en-US" b="1" dirty="0"/>
              <a:t>propositions</a:t>
            </a:r>
            <a:r>
              <a:rPr lang="en-US" dirty="0"/>
              <a:t> or </a:t>
            </a:r>
            <a:r>
              <a:rPr lang="en-US" b="1" dirty="0"/>
              <a:t>hypotheses</a:t>
            </a:r>
            <a:r>
              <a:rPr lang="en-US" dirty="0"/>
              <a:t>”</a:t>
            </a:r>
          </a:p>
          <a:p>
            <a:endParaRPr lang="en-US" dirty="0"/>
          </a:p>
        </p:txBody>
      </p:sp>
      <p:sp>
        <p:nvSpPr>
          <p:cNvPr id="3" name="Title 2"/>
          <p:cNvSpPr>
            <a:spLocks noGrp="1"/>
          </p:cNvSpPr>
          <p:nvPr>
            <p:ph type="title"/>
          </p:nvPr>
        </p:nvSpPr>
        <p:spPr/>
        <p:txBody>
          <a:bodyPr>
            <a:normAutofit fontScale="90000"/>
          </a:bodyPr>
          <a:lstStyle/>
          <a:p>
            <a:r>
              <a:rPr lang="en-US" dirty="0"/>
              <a:t>What is “Comparative  Politics”?</a:t>
            </a:r>
            <a:br>
              <a:rPr lang="en-US" dirty="0"/>
            </a:br>
            <a:endParaRPr lang="en-US" dirty="0"/>
          </a:p>
        </p:txBody>
      </p:sp>
    </p:spTree>
    <p:extLst>
      <p:ext uri="{BB962C8B-B14F-4D97-AF65-F5344CB8AC3E}">
        <p14:creationId xmlns:p14="http://schemas.microsoft.com/office/powerpoint/2010/main" val="11510672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675466"/>
            <a:ext cx="7408333" cy="3953933"/>
          </a:xfrm>
        </p:spPr>
        <p:txBody>
          <a:bodyPr>
            <a:normAutofit lnSpcReduction="10000"/>
          </a:bodyPr>
          <a:lstStyle/>
          <a:p>
            <a:r>
              <a:rPr lang="en-US" dirty="0"/>
              <a:t>Theory:  an attempt to explain and  therefore to understand the complex  reality around us.</a:t>
            </a:r>
          </a:p>
          <a:p>
            <a:r>
              <a:rPr lang="en-US" dirty="0"/>
              <a:t>Empirical v. Normative </a:t>
            </a:r>
            <a:r>
              <a:rPr lang="en-US" dirty="0" smtClean="0"/>
              <a:t>Theory</a:t>
            </a:r>
          </a:p>
          <a:p>
            <a:r>
              <a:rPr lang="en-US" dirty="0"/>
              <a:t>Proposition:	 stating the idea that two  or more things are related. (White, 38)</a:t>
            </a:r>
          </a:p>
          <a:p>
            <a:r>
              <a:rPr lang="en-US" dirty="0"/>
              <a:t>Hypothesis:	</a:t>
            </a:r>
          </a:p>
          <a:p>
            <a:r>
              <a:rPr lang="en-US" dirty="0"/>
              <a:t>propositions stated so that they can be  tested empirically (White, 38)</a:t>
            </a:r>
          </a:p>
          <a:p>
            <a:r>
              <a:rPr lang="en-US" dirty="0"/>
              <a:t>&lt;or&gt;	 “A hypothesis is a testable  statement of relationship, derived from a  theory” (Corbett, 73).</a:t>
            </a:r>
          </a:p>
          <a:p>
            <a:endParaRPr lang="en-US" dirty="0" smtClean="0"/>
          </a:p>
          <a:p>
            <a:endParaRPr lang="en-US" dirty="0"/>
          </a:p>
          <a:p>
            <a:pPr marL="0" indent="0">
              <a:buNone/>
            </a:pPr>
            <a:endParaRPr lang="en-US" dirty="0"/>
          </a:p>
        </p:txBody>
      </p:sp>
      <p:sp>
        <p:nvSpPr>
          <p:cNvPr id="3" name="Title 2"/>
          <p:cNvSpPr>
            <a:spLocks noGrp="1"/>
          </p:cNvSpPr>
          <p:nvPr>
            <p:ph type="title"/>
          </p:nvPr>
        </p:nvSpPr>
        <p:spPr/>
        <p:txBody>
          <a:bodyPr>
            <a:normAutofit fontScale="90000"/>
          </a:bodyPr>
          <a:lstStyle/>
          <a:p>
            <a:r>
              <a:rPr lang="en-US" dirty="0" smtClean="0"/>
              <a:t>Defining Terms</a:t>
            </a:r>
            <a:r>
              <a:rPr lang="en-US" dirty="0"/>
              <a:t/>
            </a:r>
            <a:br>
              <a:rPr lang="en-US" dirty="0"/>
            </a:br>
            <a:endParaRPr lang="en-US" dirty="0"/>
          </a:p>
        </p:txBody>
      </p:sp>
    </p:spTree>
    <p:extLst>
      <p:ext uri="{BB962C8B-B14F-4D97-AF65-F5344CB8AC3E}">
        <p14:creationId xmlns:p14="http://schemas.microsoft.com/office/powerpoint/2010/main" val="20925168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Independent and Dependent Variables</a:t>
            </a:r>
          </a:p>
          <a:p>
            <a:r>
              <a:rPr lang="en-US" dirty="0" smtClean="0"/>
              <a:t>Quantitative and Qualitative methods</a:t>
            </a:r>
          </a:p>
          <a:p>
            <a:r>
              <a:rPr lang="en-US" dirty="0" smtClean="0"/>
              <a:t>Operationalize/operationalization </a:t>
            </a:r>
            <a:endParaRPr lang="en-US" dirty="0"/>
          </a:p>
        </p:txBody>
      </p:sp>
      <p:sp>
        <p:nvSpPr>
          <p:cNvPr id="3" name="Title 2"/>
          <p:cNvSpPr>
            <a:spLocks noGrp="1"/>
          </p:cNvSpPr>
          <p:nvPr>
            <p:ph type="title"/>
          </p:nvPr>
        </p:nvSpPr>
        <p:spPr/>
        <p:txBody>
          <a:bodyPr/>
          <a:lstStyle/>
          <a:p>
            <a:r>
              <a:rPr lang="en-US" dirty="0" smtClean="0"/>
              <a:t>Defining Terms</a:t>
            </a:r>
            <a:endParaRPr lang="en-US" dirty="0"/>
          </a:p>
        </p:txBody>
      </p:sp>
    </p:spTree>
    <p:extLst>
      <p:ext uri="{BB962C8B-B14F-4D97-AF65-F5344CB8AC3E}">
        <p14:creationId xmlns:p14="http://schemas.microsoft.com/office/powerpoint/2010/main" val="40106495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675466"/>
            <a:ext cx="7408333" cy="4030133"/>
          </a:xfrm>
        </p:spPr>
        <p:txBody>
          <a:bodyPr>
            <a:normAutofit/>
          </a:bodyPr>
          <a:lstStyle/>
          <a:p>
            <a:r>
              <a:rPr lang="en-US" dirty="0"/>
              <a:t>Regime Types</a:t>
            </a:r>
          </a:p>
          <a:p>
            <a:r>
              <a:rPr lang="en-US" dirty="0"/>
              <a:t>Institutional Structures</a:t>
            </a:r>
          </a:p>
          <a:p>
            <a:r>
              <a:rPr lang="en-US" dirty="0"/>
              <a:t>Levels of Development</a:t>
            </a:r>
          </a:p>
          <a:p>
            <a:pPr lvl="1"/>
            <a:r>
              <a:rPr lang="en-US" dirty="0"/>
              <a:t>Wealth (GDP and GDP per capita)</a:t>
            </a:r>
          </a:p>
          <a:p>
            <a:pPr lvl="1"/>
            <a:r>
              <a:rPr lang="en-US" dirty="0"/>
              <a:t>Governance</a:t>
            </a:r>
          </a:p>
          <a:p>
            <a:pPr lvl="1"/>
            <a:r>
              <a:rPr lang="en-US" dirty="0"/>
              <a:t>Capabilities of Citizens (</a:t>
            </a:r>
            <a:r>
              <a:rPr lang="en-US" dirty="0" err="1"/>
              <a:t>Sen</a:t>
            </a:r>
            <a:r>
              <a:rPr lang="en-US" dirty="0"/>
              <a:t> and  Nussbaum)</a:t>
            </a:r>
          </a:p>
          <a:p>
            <a:pPr lvl="2"/>
            <a:r>
              <a:rPr lang="en-US" dirty="0"/>
              <a:t>Meeting Physical Needs</a:t>
            </a:r>
          </a:p>
          <a:p>
            <a:pPr lvl="2"/>
            <a:r>
              <a:rPr lang="en-US" dirty="0" smtClean="0"/>
              <a:t>Insuring </a:t>
            </a:r>
            <a:r>
              <a:rPr lang="en-US" dirty="0"/>
              <a:t>Physical Safety</a:t>
            </a:r>
          </a:p>
          <a:p>
            <a:pPr lvl="2"/>
            <a:r>
              <a:rPr lang="en-US" dirty="0"/>
              <a:t>Making Informed Decisions</a:t>
            </a:r>
          </a:p>
          <a:p>
            <a:pPr lvl="2"/>
            <a:r>
              <a:rPr lang="en-US" dirty="0"/>
              <a:t>Having Civil and Political Rights</a:t>
            </a:r>
          </a:p>
          <a:p>
            <a:endParaRPr lang="en-US" dirty="0"/>
          </a:p>
        </p:txBody>
      </p:sp>
      <p:sp>
        <p:nvSpPr>
          <p:cNvPr id="3" name="Title 2"/>
          <p:cNvSpPr>
            <a:spLocks noGrp="1"/>
          </p:cNvSpPr>
          <p:nvPr>
            <p:ph type="title"/>
          </p:nvPr>
        </p:nvSpPr>
        <p:spPr/>
        <p:txBody>
          <a:bodyPr/>
          <a:lstStyle/>
          <a:p>
            <a:r>
              <a:rPr lang="en-US" dirty="0" smtClean="0"/>
              <a:t>Things to Compare</a:t>
            </a:r>
            <a:endParaRPr lang="en-US" dirty="0"/>
          </a:p>
        </p:txBody>
      </p:sp>
    </p:spTree>
    <p:extLst>
      <p:ext uri="{BB962C8B-B14F-4D97-AF65-F5344CB8AC3E}">
        <p14:creationId xmlns:p14="http://schemas.microsoft.com/office/powerpoint/2010/main" val="5209755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36</TotalTime>
  <Words>382</Words>
  <Application>Microsoft Office PowerPoint</Application>
  <PresentationFormat>On-screen Show (4:3)</PresentationFormat>
  <Paragraphs>59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Waveform</vt:lpstr>
      <vt:lpstr>Comparative Politics</vt:lpstr>
      <vt:lpstr>Fitting Comparative into PoliSci</vt:lpstr>
      <vt:lpstr>Fitting Comparative into PoliSci</vt:lpstr>
      <vt:lpstr>Fitting Comparative into PoliSci</vt:lpstr>
      <vt:lpstr>What is “Comparative  Politics”? </vt:lpstr>
      <vt:lpstr>What is “Comparative  Politics”? </vt:lpstr>
      <vt:lpstr>Defining Terms </vt:lpstr>
      <vt:lpstr>Defining Terms</vt:lpstr>
      <vt:lpstr>Things to Compare</vt:lpstr>
      <vt:lpstr> Types of Comparative  Political Inquiry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 Taylor</dc:creator>
  <cp:lastModifiedBy>Steven L. Taylor</cp:lastModifiedBy>
  <cp:revision>6</cp:revision>
  <dcterms:created xsi:type="dcterms:W3CDTF">2012-01-12T01:07:39Z</dcterms:created>
  <dcterms:modified xsi:type="dcterms:W3CDTF">2012-01-12T01:44:21Z</dcterms:modified>
</cp:coreProperties>
</file>