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66" r:id="rId3"/>
    <p:sldId id="278" r:id="rId4"/>
    <p:sldId id="346" r:id="rId5"/>
    <p:sldId id="347" r:id="rId6"/>
    <p:sldId id="348" r:id="rId7"/>
    <p:sldId id="349" r:id="rId8"/>
    <p:sldId id="355" r:id="rId9"/>
    <p:sldId id="356" r:id="rId10"/>
    <p:sldId id="286" r:id="rId11"/>
    <p:sldId id="287" r:id="rId12"/>
    <p:sldId id="352" r:id="rId13"/>
    <p:sldId id="353" r:id="rId14"/>
    <p:sldId id="354" r:id="rId15"/>
    <p:sldId id="274" r:id="rId16"/>
    <p:sldId id="341" r:id="rId17"/>
    <p:sldId id="345" r:id="rId18"/>
    <p:sldId id="342" r:id="rId19"/>
    <p:sldId id="343" r:id="rId20"/>
    <p:sldId id="344" r:id="rId21"/>
    <p:sldId id="275" r:id="rId22"/>
    <p:sldId id="280" r:id="rId23"/>
    <p:sldId id="285" r:id="rId24"/>
    <p:sldId id="284"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38" autoAdjust="0"/>
    <p:restoredTop sz="94660"/>
  </p:normalViewPr>
  <p:slideViewPr>
    <p:cSldViewPr>
      <p:cViewPr varScale="1">
        <p:scale>
          <a:sx n="53" d="100"/>
          <a:sy n="53" d="100"/>
        </p:scale>
        <p:origin x="72" y="12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52CE8F-C4E0-4618-A455-416C785C767C}" type="datetimeFigureOut">
              <a:rPr lang="en-US" smtClean="0"/>
              <a:t>9/25/2019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22DEEE-4259-41B2-A596-E8ED819C9B6D}" type="slidenum">
              <a:rPr lang="en-US" smtClean="0"/>
              <a:t>‹#›</a:t>
            </a:fld>
            <a:endParaRPr lang="en-US"/>
          </a:p>
        </p:txBody>
      </p:sp>
    </p:spTree>
    <p:extLst>
      <p:ext uri="{BB962C8B-B14F-4D97-AF65-F5344CB8AC3E}">
        <p14:creationId xmlns:p14="http://schemas.microsoft.com/office/powerpoint/2010/main" val="1052268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a:t>Click to edit Master title style</a:t>
            </a:r>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05BA3546-ACF4-42BB-BB86-005402AC457C}" type="datetimeFigureOut">
              <a:rPr lang="en-US" smtClean="0"/>
              <a:pPr/>
              <a:t>9/25/2019</a:t>
            </a:fld>
            <a:endParaRPr lang="en-US"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1ACD11-0BC6-4F5A-8CAF-50A7CC1ACAE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5BA3546-ACF4-42BB-BB86-005402AC457C}" type="datetimeFigureOut">
              <a:rPr lang="en-US" smtClean="0"/>
              <a:pPr/>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1ACD11-0BC6-4F5A-8CAF-50A7CC1ACAE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5BA3546-ACF4-42BB-BB86-005402AC457C}" type="datetimeFigureOut">
              <a:rPr lang="en-US" smtClean="0"/>
              <a:pPr/>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1ACD11-0BC6-4F5A-8CAF-50A7CC1ACAE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a:t>Click to edit Master title style</a:t>
            </a:r>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05BA3546-ACF4-42BB-BB86-005402AC457C}" type="datetimeFigureOut">
              <a:rPr lang="en-US" smtClean="0"/>
              <a:pPr/>
              <a:t>9/25/2019</a:t>
            </a:fld>
            <a:endParaRPr lang="en-US" dirty="0"/>
          </a:p>
        </p:txBody>
      </p:sp>
      <p:sp>
        <p:nvSpPr>
          <p:cNvPr id="5" name="Footer Placeholder 4"/>
          <p:cNvSpPr>
            <a:spLocks noGrp="1"/>
          </p:cNvSpPr>
          <p:nvPr>
            <p:ph type="ftr" sz="quarter" idx="11"/>
          </p:nvPr>
        </p:nvSpPr>
        <p:spPr>
          <a:xfrm>
            <a:off x="457200" y="6480969"/>
            <a:ext cx="4260056" cy="300831"/>
          </a:xfrm>
        </p:spPr>
        <p:txBody>
          <a:bodyPr/>
          <a:lstStyle/>
          <a:p>
            <a:endParaRPr lang="en-US" dirty="0"/>
          </a:p>
        </p:txBody>
      </p:sp>
      <p:sp>
        <p:nvSpPr>
          <p:cNvPr id="6" name="Slide Number Placeholder 5"/>
          <p:cNvSpPr>
            <a:spLocks noGrp="1"/>
          </p:cNvSpPr>
          <p:nvPr>
            <p:ph type="sldNum" sz="quarter" idx="12"/>
          </p:nvPr>
        </p:nvSpPr>
        <p:spPr/>
        <p:txBody>
          <a:bodyPr/>
          <a:lstStyle/>
          <a:p>
            <a:fld id="{721ACD11-0BC6-4F5A-8CAF-50A7CC1ACAE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Date Placeholder 3"/>
          <p:cNvSpPr>
            <a:spLocks noGrp="1"/>
          </p:cNvSpPr>
          <p:nvPr>
            <p:ph type="dt" sz="half" idx="10"/>
          </p:nvPr>
        </p:nvSpPr>
        <p:spPr>
          <a:xfrm>
            <a:off x="6955632" y="6477000"/>
            <a:ext cx="2133600" cy="304800"/>
          </a:xfrm>
        </p:spPr>
        <p:txBody>
          <a:bodyPr/>
          <a:lstStyle/>
          <a:p>
            <a:fld id="{05BA3546-ACF4-42BB-BB86-005402AC457C}" type="datetimeFigureOut">
              <a:rPr lang="en-US" smtClean="0"/>
              <a:pPr/>
              <a:t>9/25/2019</a:t>
            </a:fld>
            <a:endParaRPr lang="en-US" dirty="0"/>
          </a:p>
        </p:txBody>
      </p:sp>
      <p:sp>
        <p:nvSpPr>
          <p:cNvPr id="5" name="Footer Placeholder 4"/>
          <p:cNvSpPr>
            <a:spLocks noGrp="1"/>
          </p:cNvSpPr>
          <p:nvPr>
            <p:ph type="ftr" sz="quarter" idx="11"/>
          </p:nvPr>
        </p:nvSpPr>
        <p:spPr>
          <a:xfrm>
            <a:off x="2619376" y="6480969"/>
            <a:ext cx="4260056" cy="300831"/>
          </a:xfrm>
        </p:spPr>
        <p:txBody>
          <a:bodyPr/>
          <a:lstStyle/>
          <a:p>
            <a:endParaRPr lang="en-US" dirty="0"/>
          </a:p>
        </p:txBody>
      </p:sp>
      <p:sp>
        <p:nvSpPr>
          <p:cNvPr id="6" name="Slide Number Placeholder 5"/>
          <p:cNvSpPr>
            <a:spLocks noGrp="1"/>
          </p:cNvSpPr>
          <p:nvPr>
            <p:ph type="sldNum" sz="quarter" idx="12"/>
          </p:nvPr>
        </p:nvSpPr>
        <p:spPr>
          <a:xfrm>
            <a:off x="8451056" y="809624"/>
            <a:ext cx="502920" cy="300831"/>
          </a:xfrm>
        </p:spPr>
        <p:txBody>
          <a:bodyPr/>
          <a:lstStyle/>
          <a:p>
            <a:fld id="{721ACD11-0BC6-4F5A-8CAF-50A7CC1ACAE5}" type="slidenum">
              <a:rPr lang="en-US" smtClean="0"/>
              <a:pPr/>
              <a:t>‹#›</a:t>
            </a:fld>
            <a:endParaRPr lang="en-US"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a:t>Click to edit Master title style</a:t>
            </a:r>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a:t>Click to edit Master title style</a:t>
            </a:r>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05BA3546-ACF4-42BB-BB86-005402AC457C}" type="datetimeFigureOut">
              <a:rPr lang="en-US" smtClean="0"/>
              <a:pPr/>
              <a:t>9/25/2019</a:t>
            </a:fld>
            <a:endParaRPr lang="en-US" dirty="0"/>
          </a:p>
        </p:txBody>
      </p:sp>
      <p:sp>
        <p:nvSpPr>
          <p:cNvPr id="6" name="Footer Placeholder 5"/>
          <p:cNvSpPr>
            <a:spLocks noGrp="1"/>
          </p:cNvSpPr>
          <p:nvPr>
            <p:ph type="ftr" sz="quarter" idx="11"/>
          </p:nvPr>
        </p:nvSpPr>
        <p:spPr>
          <a:xfrm>
            <a:off x="457200" y="6480969"/>
            <a:ext cx="4260056" cy="301752"/>
          </a:xfrm>
        </p:spPr>
        <p:txBody>
          <a:bodyPr/>
          <a:lstStyle/>
          <a:p>
            <a:endParaRPr lang="en-US" dirty="0"/>
          </a:p>
        </p:txBody>
      </p:sp>
      <p:sp>
        <p:nvSpPr>
          <p:cNvPr id="7" name="Slide Number Placeholder 6"/>
          <p:cNvSpPr>
            <a:spLocks noGrp="1"/>
          </p:cNvSpPr>
          <p:nvPr>
            <p:ph type="sldNum" sz="quarter" idx="12"/>
          </p:nvPr>
        </p:nvSpPr>
        <p:spPr>
          <a:xfrm>
            <a:off x="7589520" y="6480969"/>
            <a:ext cx="502920" cy="301752"/>
          </a:xfrm>
        </p:spPr>
        <p:txBody>
          <a:bodyPr/>
          <a:lstStyle/>
          <a:p>
            <a:fld id="{721ACD11-0BC6-4F5A-8CAF-50A7CC1ACAE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a:t>Click to edit Master title style</a:t>
            </a:r>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05BA3546-ACF4-42BB-BB86-005402AC457C}" type="datetimeFigureOut">
              <a:rPr lang="en-US" smtClean="0"/>
              <a:pPr/>
              <a:t>9/25/2019</a:t>
            </a:fld>
            <a:endParaRPr lang="en-US" dirty="0"/>
          </a:p>
        </p:txBody>
      </p:sp>
      <p:sp>
        <p:nvSpPr>
          <p:cNvPr id="8" name="Footer Placeholder 7"/>
          <p:cNvSpPr>
            <a:spLocks noGrp="1"/>
          </p:cNvSpPr>
          <p:nvPr>
            <p:ph type="ftr" sz="quarter" idx="11"/>
          </p:nvPr>
        </p:nvSpPr>
        <p:spPr>
          <a:xfrm>
            <a:off x="457200" y="6480969"/>
            <a:ext cx="4261104" cy="301752"/>
          </a:xfrm>
        </p:spPr>
        <p:txBody>
          <a:bodyPr/>
          <a:lstStyle/>
          <a:p>
            <a:endParaRPr lang="en-US"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721ACD11-0BC6-4F5A-8CAF-50A7CC1ACAE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a:t>Click to edit Master title style</a:t>
            </a:r>
          </a:p>
        </p:txBody>
      </p:sp>
      <p:sp>
        <p:nvSpPr>
          <p:cNvPr id="3" name="Date Placeholder 2"/>
          <p:cNvSpPr>
            <a:spLocks noGrp="1"/>
          </p:cNvSpPr>
          <p:nvPr>
            <p:ph type="dt" sz="half" idx="10"/>
          </p:nvPr>
        </p:nvSpPr>
        <p:spPr/>
        <p:txBody>
          <a:bodyPr/>
          <a:lstStyle/>
          <a:p>
            <a:fld id="{05BA3546-ACF4-42BB-BB86-005402AC457C}" type="datetimeFigureOut">
              <a:rPr lang="en-US" smtClean="0"/>
              <a:pPr/>
              <a:t>9/25/2019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1ACD11-0BC6-4F5A-8CAF-50A7CC1ACAE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05BA3546-ACF4-42BB-BB86-005402AC457C}" type="datetimeFigureOut">
              <a:rPr lang="en-US" smtClean="0"/>
              <a:pPr/>
              <a:t>9/25/2019</a:t>
            </a:fld>
            <a:endParaRPr lang="en-US" dirty="0"/>
          </a:p>
        </p:txBody>
      </p:sp>
      <p:sp>
        <p:nvSpPr>
          <p:cNvPr id="3" name="Footer Placeholder 2"/>
          <p:cNvSpPr>
            <a:spLocks noGrp="1"/>
          </p:cNvSpPr>
          <p:nvPr>
            <p:ph type="ftr" sz="quarter" idx="11"/>
          </p:nvPr>
        </p:nvSpPr>
        <p:spPr>
          <a:xfrm>
            <a:off x="457200" y="6481890"/>
            <a:ext cx="4260056" cy="300831"/>
          </a:xfrm>
        </p:spPr>
        <p:txBody>
          <a:bodyPr/>
          <a:lstStyle/>
          <a:p>
            <a:endParaRPr lang="en-US" dirty="0"/>
          </a:p>
        </p:txBody>
      </p:sp>
      <p:sp>
        <p:nvSpPr>
          <p:cNvPr id="4" name="Slide Number Placeholder 3"/>
          <p:cNvSpPr>
            <a:spLocks noGrp="1"/>
          </p:cNvSpPr>
          <p:nvPr>
            <p:ph type="sldNum" sz="quarter" idx="12"/>
          </p:nvPr>
        </p:nvSpPr>
        <p:spPr>
          <a:xfrm>
            <a:off x="7589520" y="6480969"/>
            <a:ext cx="502920" cy="301752"/>
          </a:xfrm>
        </p:spPr>
        <p:txBody>
          <a:bodyPr/>
          <a:lstStyle/>
          <a:p>
            <a:fld id="{721ACD11-0BC6-4F5A-8CAF-50A7CC1ACAE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a:t>Click to edit Master title style</a:t>
            </a:r>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05BA3546-ACF4-42BB-BB86-005402AC457C}" type="datetimeFigureOut">
              <a:rPr lang="en-US" smtClean="0"/>
              <a:pPr/>
              <a:t>9/25/2019</a:t>
            </a:fld>
            <a:endParaRPr lang="en-US"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721ACD11-0BC6-4F5A-8CAF-50A7CC1ACAE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a:t>Click to edit Master title style</a:t>
            </a:r>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05BA3546-ACF4-42BB-BB86-005402AC457C}" type="datetimeFigureOut">
              <a:rPr lang="en-US" smtClean="0"/>
              <a:pPr/>
              <a:t>9/25/2019</a:t>
            </a:fld>
            <a:endParaRPr lang="en-US"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721ACD11-0BC6-4F5A-8CAF-50A7CC1ACAE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5BA3546-ACF4-42BB-BB86-005402AC457C}" type="datetimeFigureOut">
              <a:rPr lang="en-US" smtClean="0"/>
              <a:pPr/>
              <a:t>9/25/2019</a:t>
            </a:fld>
            <a:endParaRPr lang="en-US"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1ACD11-0BC6-4F5A-8CAF-50A7CC1ACAE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PSY 6669 Behavioral Pathology</a:t>
            </a:r>
          </a:p>
        </p:txBody>
      </p:sp>
      <p:sp>
        <p:nvSpPr>
          <p:cNvPr id="3" name="Subtitle 2"/>
          <p:cNvSpPr>
            <a:spLocks noGrp="1"/>
          </p:cNvSpPr>
          <p:nvPr>
            <p:ph type="subTitle" idx="1"/>
          </p:nvPr>
        </p:nvSpPr>
        <p:spPr>
          <a:xfrm>
            <a:off x="540544" y="3962400"/>
            <a:ext cx="8062912" cy="2667000"/>
          </a:xfrm>
        </p:spPr>
        <p:txBody>
          <a:bodyPr>
            <a:normAutofit/>
          </a:bodyPr>
          <a:lstStyle/>
          <a:p>
            <a:endParaRPr lang="en-US" dirty="0"/>
          </a:p>
          <a:p>
            <a:pPr lvl="1"/>
            <a:r>
              <a:rPr lang="en-US" dirty="0"/>
              <a:t>					Lecture 7</a:t>
            </a:r>
          </a:p>
          <a:p>
            <a:pPr lvl="1"/>
            <a:r>
              <a:rPr lang="en-US" dirty="0"/>
              <a:t>Mental Status Examination</a:t>
            </a:r>
          </a:p>
          <a:p>
            <a:pPr lvl="1"/>
            <a:r>
              <a:rPr lang="en-US" dirty="0"/>
              <a:t>Course Review</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676400"/>
            <a:ext cx="3326404" cy="31113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D0AAF-FA28-4792-AC07-FB38E78458CD}"/>
              </a:ext>
            </a:extLst>
          </p:cNvPr>
          <p:cNvSpPr>
            <a:spLocks noGrp="1"/>
          </p:cNvSpPr>
          <p:nvPr>
            <p:ph type="title"/>
          </p:nvPr>
        </p:nvSpPr>
        <p:spPr/>
        <p:txBody>
          <a:bodyPr/>
          <a:lstStyle/>
          <a:p>
            <a:r>
              <a:rPr lang="en-US" dirty="0"/>
              <a:t>SOAP Progress Notes</a:t>
            </a:r>
          </a:p>
        </p:txBody>
      </p:sp>
      <p:pic>
        <p:nvPicPr>
          <p:cNvPr id="5" name="Content Placeholder 4">
            <a:extLst>
              <a:ext uri="{FF2B5EF4-FFF2-40B4-BE49-F238E27FC236}">
                <a16:creationId xmlns:a16="http://schemas.microsoft.com/office/drawing/2014/main" id="{8C422797-F947-4907-9A9B-D698E9A855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
            <a:ext cx="9245600" cy="6934200"/>
          </a:xfrm>
        </p:spPr>
      </p:pic>
    </p:spTree>
    <p:extLst>
      <p:ext uri="{BB962C8B-B14F-4D97-AF65-F5344CB8AC3E}">
        <p14:creationId xmlns:p14="http://schemas.microsoft.com/office/powerpoint/2010/main" val="1659722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DC09E-BFB4-46D5-A013-21B09F89C6A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B218F0A-EB2F-4CFB-B53A-F95B8C1014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283" y="12700"/>
            <a:ext cx="8517434" cy="6845300"/>
          </a:xfrm>
        </p:spPr>
      </p:pic>
    </p:spTree>
    <p:extLst>
      <p:ext uri="{BB962C8B-B14F-4D97-AF65-F5344CB8AC3E}">
        <p14:creationId xmlns:p14="http://schemas.microsoft.com/office/powerpoint/2010/main" val="3671502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5B027-643F-4EB9-AC05-DEA672F3CDDE}"/>
              </a:ext>
            </a:extLst>
          </p:cNvPr>
          <p:cNvSpPr>
            <a:spLocks noGrp="1"/>
          </p:cNvSpPr>
          <p:nvPr>
            <p:ph type="title"/>
          </p:nvPr>
        </p:nvSpPr>
        <p:spPr/>
        <p:txBody>
          <a:bodyPr/>
          <a:lstStyle/>
          <a:p>
            <a:endParaRPr lang="en-US"/>
          </a:p>
        </p:txBody>
      </p:sp>
      <p:pic>
        <p:nvPicPr>
          <p:cNvPr id="11" name="Content Placeholder 10">
            <a:extLst>
              <a:ext uri="{FF2B5EF4-FFF2-40B4-BE49-F238E27FC236}">
                <a16:creationId xmlns:a16="http://schemas.microsoft.com/office/drawing/2014/main" id="{10AA984D-EEDF-459B-A581-7E80E3C0C3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861568"/>
            <a:ext cx="5871937" cy="7477474"/>
          </a:xfrm>
        </p:spPr>
      </p:pic>
    </p:spTree>
    <p:extLst>
      <p:ext uri="{BB962C8B-B14F-4D97-AF65-F5344CB8AC3E}">
        <p14:creationId xmlns:p14="http://schemas.microsoft.com/office/powerpoint/2010/main" val="2106454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D04F-C08B-4741-AA5B-29D4825E5231}"/>
              </a:ext>
            </a:extLst>
          </p:cNvPr>
          <p:cNvSpPr>
            <a:spLocks noGrp="1"/>
          </p:cNvSpPr>
          <p:nvPr>
            <p:ph type="title"/>
          </p:nvPr>
        </p:nvSpPr>
        <p:spPr/>
        <p:txBody>
          <a:bodyPr/>
          <a:lstStyle/>
          <a:p>
            <a:endParaRPr lang="en-US"/>
          </a:p>
        </p:txBody>
      </p:sp>
      <p:pic>
        <p:nvPicPr>
          <p:cNvPr id="11" name="Content Placeholder 10">
            <a:extLst>
              <a:ext uri="{FF2B5EF4-FFF2-40B4-BE49-F238E27FC236}">
                <a16:creationId xmlns:a16="http://schemas.microsoft.com/office/drawing/2014/main" id="{42FB41EA-6972-4603-9008-FDF4701CF6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25400"/>
            <a:ext cx="5914959" cy="7645400"/>
          </a:xfrm>
        </p:spPr>
      </p:pic>
    </p:spTree>
    <p:extLst>
      <p:ext uri="{BB962C8B-B14F-4D97-AF65-F5344CB8AC3E}">
        <p14:creationId xmlns:p14="http://schemas.microsoft.com/office/powerpoint/2010/main" val="3284886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AFE68-203C-45DB-8316-E911C4CF8A7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4594D52-40E9-466E-A6F6-0FF3D40B9F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0"/>
            <a:ext cx="5417127" cy="7010400"/>
          </a:xfrm>
        </p:spPr>
      </p:pic>
    </p:spTree>
    <p:extLst>
      <p:ext uri="{BB962C8B-B14F-4D97-AF65-F5344CB8AC3E}">
        <p14:creationId xmlns:p14="http://schemas.microsoft.com/office/powerpoint/2010/main" val="2283061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for Final Examinations</a:t>
            </a:r>
          </a:p>
        </p:txBody>
      </p:sp>
      <p:pic>
        <p:nvPicPr>
          <p:cNvPr id="8" name="Content Placeholder 7">
            <a:extLst>
              <a:ext uri="{FF2B5EF4-FFF2-40B4-BE49-F238E27FC236}">
                <a16:creationId xmlns:a16="http://schemas.microsoft.com/office/drawing/2014/main" id="{4A0B77A0-92B6-480E-886F-9CA7147F15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371600"/>
            <a:ext cx="5314673" cy="5334000"/>
          </a:xfrm>
        </p:spPr>
      </p:pic>
    </p:spTree>
    <p:extLst>
      <p:ext uri="{BB962C8B-B14F-4D97-AF65-F5344CB8AC3E}">
        <p14:creationId xmlns:p14="http://schemas.microsoft.com/office/powerpoint/2010/main" val="304671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a:r>
              <a:rPr lang="en-US" altLang="en-US" i="0" dirty="0"/>
              <a:t>DSM-5 </a:t>
            </a:r>
            <a:br>
              <a:rPr lang="en-US" altLang="en-US" i="0" dirty="0"/>
            </a:br>
            <a:r>
              <a:rPr lang="en-US" altLang="en-US" i="0" dirty="0"/>
              <a:t>  Organizational Structure</a:t>
            </a:r>
          </a:p>
        </p:txBody>
      </p:sp>
      <p:sp>
        <p:nvSpPr>
          <p:cNvPr id="28675" name="Content Placeholder 2"/>
          <p:cNvSpPr>
            <a:spLocks noGrp="1"/>
          </p:cNvSpPr>
          <p:nvPr>
            <p:ph idx="1"/>
          </p:nvPr>
        </p:nvSpPr>
        <p:spPr>
          <a:xfrm>
            <a:off x="76200" y="1808614"/>
            <a:ext cx="8991600" cy="5049386"/>
          </a:xfrm>
        </p:spPr>
        <p:txBody>
          <a:bodyPr>
            <a:normAutofit/>
          </a:bodyPr>
          <a:lstStyle/>
          <a:p>
            <a:pPr>
              <a:defRPr/>
            </a:pPr>
            <a:r>
              <a:rPr lang="en-US" dirty="0">
                <a:solidFill>
                  <a:srgbClr val="FFFF00"/>
                </a:solidFill>
              </a:rPr>
              <a:t>Neurodevelopmental Disorders:</a:t>
            </a:r>
            <a:r>
              <a:rPr lang="en-US" dirty="0"/>
              <a:t> Intellectual Disorders, Autism Spectrum, Communication, Specific Learning, Motor/Tics, ADHD</a:t>
            </a:r>
          </a:p>
          <a:p>
            <a:pPr>
              <a:defRPr/>
            </a:pPr>
            <a:r>
              <a:rPr lang="en-US" dirty="0">
                <a:solidFill>
                  <a:srgbClr val="FFFF00"/>
                </a:solidFill>
              </a:rPr>
              <a:t>Schizophrenia Spectrum and Other Psychotic Disorders:</a:t>
            </a:r>
            <a:r>
              <a:rPr lang="en-US" dirty="0"/>
              <a:t> Brief Psychotic Disorder, 		                 	Schizophreniform,</a:t>
            </a:r>
          </a:p>
          <a:p>
            <a:pPr>
              <a:defRPr/>
            </a:pPr>
            <a:r>
              <a:rPr lang="en-US" dirty="0"/>
              <a:t>    Schizophrenia, </a:t>
            </a:r>
          </a:p>
          <a:p>
            <a:pPr>
              <a:defRPr/>
            </a:pPr>
            <a:r>
              <a:rPr lang="en-US" dirty="0"/>
              <a:t>   Schizoaffective (Bipolar or Depressive type)</a:t>
            </a:r>
          </a:p>
          <a:p>
            <a:pPr>
              <a:defRPr/>
            </a:pPr>
            <a:r>
              <a:rPr lang="en-US" dirty="0"/>
              <a:t>   and Delusional Disorder </a:t>
            </a:r>
            <a:r>
              <a:rPr lang="en-US"/>
              <a:t>(non-bizarre) </a:t>
            </a:r>
            <a:endParaRPr lang="en-US" dirty="0">
              <a:solidFill>
                <a:srgbClr val="FFFF00"/>
              </a:solidFill>
            </a:endParaRPr>
          </a:p>
          <a:p>
            <a:pPr>
              <a:defRPr/>
            </a:pPr>
            <a:endParaRPr lang="en-US" dirty="0"/>
          </a:p>
        </p:txBody>
      </p:sp>
      <p:sp>
        <p:nvSpPr>
          <p:cNvPr id="19460" name="Slide Number Placeholder 3"/>
          <p:cNvSpPr>
            <a:spLocks noGrp="1"/>
          </p:cNvSpPr>
          <p:nvPr>
            <p:ph type="sldNum" sz="quarter" idx="12"/>
          </p:nvPr>
        </p:nvSpPr>
        <p:spPr>
          <a:no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6E85184-CDC3-4863-9C98-F51A6CE22847}" type="slidenum">
              <a:rPr kumimoji="0" lang="en-US" altLang="en-US" sz="1200" b="0" i="0" u="none" strike="noStrike" kern="1200" cap="none" spc="0" normalizeH="0" baseline="0" noProof="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dirty="0">
              <a:ln>
                <a:noFill/>
              </a:ln>
              <a:solidFill>
                <a:prstClr val="white"/>
              </a:solidFill>
              <a:effectLst/>
              <a:uLnTx/>
              <a:uFillTx/>
              <a:latin typeface="Century Gothic"/>
              <a:ea typeface="+mn-ea"/>
              <a:cs typeface="+mn-cs"/>
            </a:endParaRPr>
          </a:p>
        </p:txBody>
      </p:sp>
      <p:pic>
        <p:nvPicPr>
          <p:cNvPr id="19461" name="Picture 5" descr="C:\Users\assw01\Desktop\brain in head.jpg"/>
          <p:cNvPicPr>
            <a:picLocks noChangeAspect="1" noChangeArrowheads="1"/>
          </p:cNvPicPr>
          <p:nvPr/>
        </p:nvPicPr>
        <p:blipFill>
          <a:blip r:embed="rId2"/>
          <a:srcRect/>
          <a:stretch>
            <a:fillRect/>
          </a:stretch>
        </p:blipFill>
        <p:spPr bwMode="auto">
          <a:xfrm>
            <a:off x="228600" y="296075"/>
            <a:ext cx="1483957" cy="148395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CFEC-8596-43BC-927B-269062CC3D02}"/>
              </a:ext>
            </a:extLst>
          </p:cNvPr>
          <p:cNvSpPr>
            <a:spLocks noGrp="1"/>
          </p:cNvSpPr>
          <p:nvPr>
            <p:ph type="title"/>
          </p:nvPr>
        </p:nvSpPr>
        <p:spPr>
          <a:xfrm>
            <a:off x="457200" y="267494"/>
            <a:ext cx="8229600" cy="13569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562D63FA-3FC4-4D9B-8952-A04AD0F87973}"/>
              </a:ext>
            </a:extLst>
          </p:cNvPr>
          <p:cNvSpPr>
            <a:spLocks noGrp="1"/>
          </p:cNvSpPr>
          <p:nvPr>
            <p:ph idx="1"/>
          </p:nvPr>
        </p:nvSpPr>
        <p:spPr>
          <a:xfrm>
            <a:off x="0" y="403192"/>
            <a:ext cx="9296400" cy="6302408"/>
          </a:xfrm>
        </p:spPr>
        <p:txBody>
          <a:bodyPr>
            <a:normAutofit/>
          </a:bodyPr>
          <a:lstStyle/>
          <a:p>
            <a:pPr lvl="0">
              <a:buClr>
                <a:srgbClr val="FF388C"/>
              </a:buClr>
              <a:defRPr/>
            </a:pPr>
            <a:r>
              <a:rPr lang="en-US" sz="2800" dirty="0">
                <a:solidFill>
                  <a:srgbClr val="FFFF00"/>
                </a:solidFill>
              </a:rPr>
              <a:t>Bipolar I and II Disorders, Cyclothymia </a:t>
            </a:r>
            <a:r>
              <a:rPr lang="en-US" sz="2800" dirty="0">
                <a:solidFill>
                  <a:schemeClr val="accent1"/>
                </a:solidFill>
              </a:rPr>
              <a:t>(specifiers)</a:t>
            </a:r>
          </a:p>
          <a:p>
            <a:pPr lvl="0">
              <a:buClr>
                <a:srgbClr val="FF388C"/>
              </a:buClr>
              <a:defRPr/>
            </a:pPr>
            <a:r>
              <a:rPr lang="en-US" sz="2800" dirty="0">
                <a:solidFill>
                  <a:srgbClr val="FFFF00"/>
                </a:solidFill>
              </a:rPr>
              <a:t>Depressive Disorders: </a:t>
            </a:r>
            <a:r>
              <a:rPr lang="en-US" sz="2800" dirty="0">
                <a:solidFill>
                  <a:schemeClr val="accent1"/>
                </a:solidFill>
              </a:rPr>
              <a:t>(specifiers)</a:t>
            </a:r>
          </a:p>
          <a:p>
            <a:pPr marL="64008" lvl="0" indent="0">
              <a:buClr>
                <a:srgbClr val="FF388C"/>
              </a:buClr>
              <a:buNone/>
              <a:defRPr/>
            </a:pPr>
            <a:r>
              <a:rPr lang="en-US" sz="2800" dirty="0">
                <a:solidFill>
                  <a:prstClr val="white"/>
                </a:solidFill>
              </a:rPr>
              <a:t>    Disruptive Mood Dysregulation Disorder, </a:t>
            </a:r>
          </a:p>
          <a:p>
            <a:pPr marL="64008" lvl="0" indent="0">
              <a:buClr>
                <a:srgbClr val="FF388C"/>
              </a:buClr>
              <a:buNone/>
              <a:defRPr/>
            </a:pPr>
            <a:r>
              <a:rPr lang="en-US" sz="2800" dirty="0">
                <a:solidFill>
                  <a:prstClr val="white"/>
                </a:solidFill>
              </a:rPr>
              <a:t>    Major Depressive Disorder (single or recurrent </a:t>
            </a:r>
          </a:p>
          <a:p>
            <a:pPr marL="64008" lvl="0" indent="0">
              <a:buClr>
                <a:srgbClr val="FF388C"/>
              </a:buClr>
              <a:buNone/>
              <a:defRPr/>
            </a:pPr>
            <a:r>
              <a:rPr lang="en-US" sz="2800" dirty="0">
                <a:solidFill>
                  <a:prstClr val="white"/>
                </a:solidFill>
              </a:rPr>
              <a:t>    episodes) </a:t>
            </a:r>
          </a:p>
          <a:p>
            <a:pPr marL="64008" lvl="0" indent="0">
              <a:buClr>
                <a:srgbClr val="FF388C"/>
              </a:buClr>
              <a:buNone/>
              <a:defRPr/>
            </a:pPr>
            <a:r>
              <a:rPr lang="en-US" sz="2800" dirty="0">
                <a:solidFill>
                  <a:prstClr val="white"/>
                </a:solidFill>
              </a:rPr>
              <a:t>    Persistent Depressive Disorder</a:t>
            </a:r>
            <a:endParaRPr lang="en-US" sz="2800" dirty="0">
              <a:solidFill>
                <a:srgbClr val="FFFF00"/>
              </a:solidFill>
            </a:endParaRPr>
          </a:p>
          <a:p>
            <a:pPr lvl="0">
              <a:buClr>
                <a:srgbClr val="FF388C"/>
              </a:buClr>
              <a:defRPr/>
            </a:pPr>
            <a:r>
              <a:rPr lang="en-US" sz="2800" dirty="0">
                <a:solidFill>
                  <a:srgbClr val="FFFF00"/>
                </a:solidFill>
              </a:rPr>
              <a:t>Anxiety Disorders:  </a:t>
            </a:r>
            <a:r>
              <a:rPr lang="en-US" sz="2800" dirty="0">
                <a:solidFill>
                  <a:prstClr val="white"/>
                </a:solidFill>
              </a:rPr>
              <a:t>Panic Disorder, Agoraphobia, Phobias, PTSD,  Separation, Generalized, Mutism, OCD</a:t>
            </a:r>
          </a:p>
          <a:p>
            <a:r>
              <a:rPr lang="en-US" sz="2800" dirty="0">
                <a:solidFill>
                  <a:srgbClr val="FFFF00"/>
                </a:solidFill>
              </a:rPr>
              <a:t>Adjustment Disorders: </a:t>
            </a:r>
            <a:r>
              <a:rPr lang="en-US" sz="2800" dirty="0"/>
              <a:t>with disturbance of mood, anxiety, conduct, or mixed</a:t>
            </a:r>
            <a:endParaRPr lang="en-US" sz="2800" dirty="0">
              <a:solidFill>
                <a:srgbClr val="FFFF00"/>
              </a:solidFill>
            </a:endParaRPr>
          </a:p>
        </p:txBody>
      </p:sp>
    </p:spTree>
    <p:extLst>
      <p:ext uri="{BB962C8B-B14F-4D97-AF65-F5344CB8AC3E}">
        <p14:creationId xmlns:p14="http://schemas.microsoft.com/office/powerpoint/2010/main" val="4842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67494"/>
            <a:ext cx="8229600" cy="45719"/>
          </a:xfrm>
        </p:spPr>
        <p:txBody>
          <a:bodyPr>
            <a:normAutofit fontScale="90000"/>
          </a:bodyPr>
          <a:lstStyle/>
          <a:p>
            <a:pPr algn="ctr"/>
            <a:endParaRPr lang="en-US" altLang="en-US" i="0" dirty="0"/>
          </a:p>
        </p:txBody>
      </p:sp>
      <p:sp>
        <p:nvSpPr>
          <p:cNvPr id="29699" name="Content Placeholder 2"/>
          <p:cNvSpPr>
            <a:spLocks noGrp="1"/>
          </p:cNvSpPr>
          <p:nvPr>
            <p:ph idx="1"/>
          </p:nvPr>
        </p:nvSpPr>
        <p:spPr>
          <a:xfrm>
            <a:off x="228600" y="502918"/>
            <a:ext cx="8686800" cy="6279803"/>
          </a:xfrm>
        </p:spPr>
        <p:txBody>
          <a:bodyPr/>
          <a:lstStyle/>
          <a:p>
            <a:r>
              <a:rPr lang="en-US" altLang="en-US" dirty="0">
                <a:solidFill>
                  <a:srgbClr val="FFFF00"/>
                </a:solidFill>
              </a:rPr>
              <a:t>OCD Related Disorders</a:t>
            </a:r>
            <a:r>
              <a:rPr lang="en-US" altLang="en-US" dirty="0"/>
              <a:t>: Body Dysphoric, Hoarding, Trichotillomania, Excoriation</a:t>
            </a:r>
          </a:p>
          <a:p>
            <a:r>
              <a:rPr lang="en-US" altLang="en-US" dirty="0">
                <a:solidFill>
                  <a:srgbClr val="FFFF00"/>
                </a:solidFill>
              </a:rPr>
              <a:t>Trauma- and Stressor-Related Disorders: </a:t>
            </a:r>
            <a:endParaRPr lang="en-US" altLang="en-US" dirty="0"/>
          </a:p>
          <a:p>
            <a:pPr marL="64008" indent="0">
              <a:buNone/>
            </a:pPr>
            <a:r>
              <a:rPr lang="en-US" altLang="en-US" dirty="0">
                <a:solidFill>
                  <a:srgbClr val="FFFF00"/>
                </a:solidFill>
              </a:rPr>
              <a:t>    </a:t>
            </a:r>
            <a:r>
              <a:rPr lang="en-US" altLang="en-US" dirty="0"/>
              <a:t>PTSD/Acute Stress, Reactive Attachment,</a:t>
            </a:r>
          </a:p>
          <a:p>
            <a:pPr marL="64008" indent="0">
              <a:buNone/>
            </a:pPr>
            <a:r>
              <a:rPr lang="en-US" altLang="en-US" dirty="0"/>
              <a:t>    Disinhibited Social Engagement</a:t>
            </a:r>
          </a:p>
          <a:p>
            <a:r>
              <a:rPr lang="en-US" altLang="en-US" dirty="0">
                <a:solidFill>
                  <a:srgbClr val="FFFF00"/>
                </a:solidFill>
              </a:rPr>
              <a:t>Dissociative Disorders: </a:t>
            </a:r>
            <a:r>
              <a:rPr lang="en-US" altLang="en-US" dirty="0"/>
              <a:t>Dissociative Identity, Dissociative Amnesia, Depersonalization/ Derealization Disorders</a:t>
            </a:r>
            <a:endParaRPr lang="en-US" altLang="en-US" dirty="0">
              <a:solidFill>
                <a:srgbClr val="FFFF00"/>
              </a:solidFill>
            </a:endParaRPr>
          </a:p>
          <a:p>
            <a:r>
              <a:rPr lang="en-US" altLang="en-US" dirty="0">
                <a:solidFill>
                  <a:srgbClr val="FFFF00"/>
                </a:solidFill>
              </a:rPr>
              <a:t>Somatic Symptom and Related Disorders</a:t>
            </a:r>
          </a:p>
          <a:p>
            <a:r>
              <a:rPr lang="en-US" altLang="en-US" dirty="0">
                <a:solidFill>
                  <a:srgbClr val="FFFF00"/>
                </a:solidFill>
              </a:rPr>
              <a:t>Feeding and Eating Disorders </a:t>
            </a:r>
            <a:r>
              <a:rPr lang="en-US" altLang="en-US" dirty="0"/>
              <a:t>Anorexia, Bulimia, Binge Eating Disorders, Pica</a:t>
            </a:r>
            <a:endParaRPr lang="en-US" altLang="en-US" dirty="0">
              <a:solidFill>
                <a:srgbClr val="FFFF00"/>
              </a:solidFill>
            </a:endParaRPr>
          </a:p>
          <a:p>
            <a:r>
              <a:rPr lang="en-US" altLang="en-US" dirty="0">
                <a:solidFill>
                  <a:srgbClr val="FFFF00"/>
                </a:solidFill>
              </a:rPr>
              <a:t>Elimination Disorders:</a:t>
            </a:r>
            <a:r>
              <a:rPr lang="en-US" altLang="en-US" dirty="0"/>
              <a:t> Enuresis &amp; Encopresis</a:t>
            </a:r>
            <a:endParaRPr lang="en-US" altLang="en-US" dirty="0">
              <a:solidFill>
                <a:srgbClr val="FFFF00"/>
              </a:solidFill>
            </a:endParaRPr>
          </a:p>
        </p:txBody>
      </p:sp>
      <p:sp>
        <p:nvSpPr>
          <p:cNvPr id="20484" name="Slide Number Placeholder 3"/>
          <p:cNvSpPr>
            <a:spLocks noGrp="1"/>
          </p:cNvSpPr>
          <p:nvPr>
            <p:ph type="sldNum" sz="quarter" idx="12"/>
          </p:nvPr>
        </p:nvSpPr>
        <p:spPr>
          <a:no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A287DE7-077E-465D-94A1-12F4D47A496E}" type="slidenum">
              <a:rPr kumimoji="0" lang="en-US" altLang="en-US" sz="1200" b="0" i="0" u="none" strike="noStrike" kern="1200" cap="none" spc="0" normalizeH="0" baseline="0" noProof="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dirty="0">
              <a:ln>
                <a:noFill/>
              </a:ln>
              <a:solidFill>
                <a:prstClr val="white"/>
              </a:solidFill>
              <a:effectLst/>
              <a:uLnTx/>
              <a:uFillTx/>
              <a:latin typeface="Century Gothic"/>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6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flipV="1">
            <a:off x="457200" y="221775"/>
            <a:ext cx="8229600" cy="45719"/>
          </a:xfrm>
        </p:spPr>
        <p:txBody>
          <a:bodyPr>
            <a:normAutofit fontScale="90000"/>
          </a:bodyPr>
          <a:lstStyle/>
          <a:p>
            <a:pPr algn="ctr"/>
            <a:endParaRPr lang="en-US" altLang="en-US" i="0" dirty="0"/>
          </a:p>
        </p:txBody>
      </p:sp>
      <p:sp>
        <p:nvSpPr>
          <p:cNvPr id="30723" name="Content Placeholder 2"/>
          <p:cNvSpPr>
            <a:spLocks noGrp="1"/>
          </p:cNvSpPr>
          <p:nvPr>
            <p:ph idx="1"/>
          </p:nvPr>
        </p:nvSpPr>
        <p:spPr>
          <a:xfrm>
            <a:off x="0" y="685800"/>
            <a:ext cx="9144000" cy="5769008"/>
          </a:xfrm>
        </p:spPr>
        <p:txBody>
          <a:bodyPr>
            <a:normAutofit/>
          </a:bodyPr>
          <a:lstStyle/>
          <a:p>
            <a:r>
              <a:rPr lang="en-US" altLang="en-US" dirty="0"/>
              <a:t>Sleep-Wake Disorders &amp; Parasomnias</a:t>
            </a:r>
          </a:p>
          <a:p>
            <a:r>
              <a:rPr lang="en-US" altLang="en-US" dirty="0"/>
              <a:t>Sexual Dysfunctions &amp; Paraphilic Disorders</a:t>
            </a:r>
          </a:p>
          <a:p>
            <a:r>
              <a:rPr lang="en-US" altLang="en-US" dirty="0"/>
              <a:t>Gender Dysphoria</a:t>
            </a:r>
          </a:p>
          <a:p>
            <a:r>
              <a:rPr lang="en-US" altLang="en-US" dirty="0"/>
              <a:t>Disruptive, Impulse Control, and Conduct Disorders: </a:t>
            </a:r>
            <a:r>
              <a:rPr lang="en-US" altLang="en-US" dirty="0">
                <a:solidFill>
                  <a:schemeClr val="accent3">
                    <a:lumMod val="20000"/>
                    <a:lumOff val="80000"/>
                  </a:schemeClr>
                </a:solidFill>
              </a:rPr>
              <a:t>ODD, Conduct Disorder, Pyromania, Kleptomania</a:t>
            </a:r>
          </a:p>
          <a:p>
            <a:r>
              <a:rPr lang="en-US" altLang="en-US" dirty="0"/>
              <a:t>Substance-Related and Addictive Disorders:</a:t>
            </a:r>
          </a:p>
          <a:p>
            <a:pPr marL="64008" indent="0">
              <a:buNone/>
            </a:pPr>
            <a:r>
              <a:rPr lang="en-US" altLang="en-US" dirty="0"/>
              <a:t>    </a:t>
            </a:r>
            <a:r>
              <a:rPr lang="en-US" altLang="en-US" dirty="0">
                <a:solidFill>
                  <a:schemeClr val="accent3">
                    <a:lumMod val="20000"/>
                    <a:lumOff val="80000"/>
                  </a:schemeClr>
                </a:solidFill>
              </a:rPr>
              <a:t>Substance Use Disorders, Severity</a:t>
            </a:r>
          </a:p>
          <a:p>
            <a:pPr marL="64008" indent="0">
              <a:buNone/>
            </a:pPr>
            <a:r>
              <a:rPr lang="en-US" altLang="en-US" dirty="0">
                <a:solidFill>
                  <a:schemeClr val="accent3">
                    <a:lumMod val="20000"/>
                    <a:lumOff val="80000"/>
                  </a:schemeClr>
                </a:solidFill>
              </a:rPr>
              <a:t>    Intoxication &amp; Withdrawal Related Disorders</a:t>
            </a:r>
          </a:p>
          <a:p>
            <a:r>
              <a:rPr lang="en-US" altLang="en-US" dirty="0"/>
              <a:t>Major &amp; Mild Neurocognitive Disorders</a:t>
            </a:r>
          </a:p>
          <a:p>
            <a:endParaRPr lang="en-US" altLang="en-US" dirty="0"/>
          </a:p>
        </p:txBody>
      </p:sp>
      <p:sp>
        <p:nvSpPr>
          <p:cNvPr id="21508" name="Slide Number Placeholder 3"/>
          <p:cNvSpPr>
            <a:spLocks noGrp="1"/>
          </p:cNvSpPr>
          <p:nvPr>
            <p:ph type="sldNum" sz="quarter" idx="12"/>
          </p:nvPr>
        </p:nvSpPr>
        <p:spPr>
          <a:no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956EFD-6219-4BB6-8A6A-B5C6A4AD1DC1}" type="slidenum">
              <a:rPr kumimoji="0" lang="en-US" altLang="en-US" sz="1200" b="0" i="0" u="none" strike="noStrike" kern="1200" cap="none" spc="0" normalizeH="0" baseline="0" noProof="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dirty="0">
              <a:ln>
                <a:noFill/>
              </a:ln>
              <a:solidFill>
                <a:prstClr val="white"/>
              </a:solidFill>
              <a:effectLst/>
              <a:uLnTx/>
              <a:uFillTx/>
              <a:latin typeface="Century Gothic"/>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7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Status Examination</a:t>
            </a:r>
          </a:p>
        </p:txBody>
      </p:sp>
      <p:pic>
        <p:nvPicPr>
          <p:cNvPr id="6" name="Content Placeholder 5">
            <a:extLst>
              <a:ext uri="{FF2B5EF4-FFF2-40B4-BE49-F238E27FC236}">
                <a16:creationId xmlns:a16="http://schemas.microsoft.com/office/drawing/2014/main" id="{8220547A-17A8-4873-81F5-69C7CE13F6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371599"/>
            <a:ext cx="4495800" cy="5475655"/>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flipV="1">
            <a:off x="457200" y="221775"/>
            <a:ext cx="8229600" cy="45719"/>
          </a:xfrm>
        </p:spPr>
        <p:txBody>
          <a:bodyPr>
            <a:normAutofit fontScale="90000"/>
          </a:bodyPr>
          <a:lstStyle/>
          <a:p>
            <a:pPr algn="ctr"/>
            <a:r>
              <a:rPr lang="en-US" altLang="en-US" i="0" dirty="0"/>
              <a:t>DSM-5 </a:t>
            </a:r>
            <a:br>
              <a:rPr lang="en-US" altLang="en-US" i="0" dirty="0"/>
            </a:br>
            <a:r>
              <a:rPr lang="en-US" altLang="en-US" i="0" dirty="0"/>
              <a:t>Organizational Structure</a:t>
            </a:r>
            <a:endParaRPr lang="en-US" altLang="en-US" dirty="0"/>
          </a:p>
        </p:txBody>
      </p:sp>
      <p:sp>
        <p:nvSpPr>
          <p:cNvPr id="3" name="Content Placeholder 2"/>
          <p:cNvSpPr>
            <a:spLocks noGrp="1"/>
          </p:cNvSpPr>
          <p:nvPr>
            <p:ph idx="1"/>
          </p:nvPr>
        </p:nvSpPr>
        <p:spPr>
          <a:xfrm>
            <a:off x="152400" y="267494"/>
            <a:ext cx="8839200" cy="6187314"/>
          </a:xfrm>
        </p:spPr>
        <p:txBody>
          <a:bodyPr>
            <a:normAutofit lnSpcReduction="10000"/>
          </a:bodyPr>
          <a:lstStyle/>
          <a:p>
            <a:r>
              <a:rPr lang="en-US" altLang="en-US" dirty="0">
                <a:solidFill>
                  <a:srgbClr val="FFFF00"/>
                </a:solidFill>
              </a:rPr>
              <a:t>Personality Disorders</a:t>
            </a:r>
          </a:p>
          <a:p>
            <a:pPr marL="64008" indent="0">
              <a:buNone/>
            </a:pPr>
            <a:r>
              <a:rPr lang="en-US" altLang="en-US" dirty="0"/>
              <a:t>Cluster A: Odd/eccentric    </a:t>
            </a:r>
          </a:p>
          <a:p>
            <a:pPr marL="64008" indent="0">
              <a:buNone/>
            </a:pPr>
            <a:r>
              <a:rPr lang="en-US" altLang="en-US" dirty="0"/>
              <a:t>   Paranoid, Schizoid, Schizotypal</a:t>
            </a:r>
          </a:p>
          <a:p>
            <a:pPr marL="64008" indent="0">
              <a:buNone/>
            </a:pPr>
            <a:r>
              <a:rPr lang="en-US" altLang="en-US" dirty="0"/>
              <a:t>Cluster B: Dramatic</a:t>
            </a:r>
          </a:p>
          <a:p>
            <a:pPr marL="64008" indent="0">
              <a:buNone/>
            </a:pPr>
            <a:r>
              <a:rPr lang="en-US" altLang="en-US" dirty="0"/>
              <a:t>   Antisocial, Borderline, Histrionic, Narcissistic</a:t>
            </a:r>
          </a:p>
          <a:p>
            <a:pPr marL="64008" indent="0">
              <a:buNone/>
            </a:pPr>
            <a:r>
              <a:rPr lang="en-US" altLang="en-US" dirty="0"/>
              <a:t>Cluster C: Fearful</a:t>
            </a:r>
          </a:p>
          <a:p>
            <a:pPr marL="64008" indent="0">
              <a:buNone/>
            </a:pPr>
            <a:r>
              <a:rPr lang="en-US" altLang="en-US" dirty="0"/>
              <a:t>  Avoidant, Dependent, Obsessive-Compulsive</a:t>
            </a:r>
          </a:p>
          <a:p>
            <a:pPr marL="64008" indent="0">
              <a:buNone/>
            </a:pPr>
            <a:endParaRPr lang="en-US" altLang="en-US" dirty="0"/>
          </a:p>
          <a:p>
            <a:pPr marL="64008" indent="0">
              <a:buNone/>
            </a:pPr>
            <a:r>
              <a:rPr lang="en-US" altLang="en-US" dirty="0"/>
              <a:t>    </a:t>
            </a:r>
            <a:r>
              <a:rPr lang="en-US" altLang="en-US" dirty="0">
                <a:solidFill>
                  <a:srgbClr val="FFFF00"/>
                </a:solidFill>
              </a:rPr>
              <a:t>Medication-Induced Movement Disorders</a:t>
            </a:r>
          </a:p>
          <a:p>
            <a:pPr marL="64008" indent="0">
              <a:buNone/>
            </a:pPr>
            <a:endParaRPr lang="en-US" altLang="en-US" dirty="0"/>
          </a:p>
          <a:p>
            <a:r>
              <a:rPr lang="en-US" altLang="en-US" dirty="0">
                <a:solidFill>
                  <a:srgbClr val="FFFF00"/>
                </a:solidFill>
              </a:rPr>
              <a:t>Other Conditions That May Be a Focus of Clinical Attention – Z Codes</a:t>
            </a:r>
          </a:p>
          <a:p>
            <a:endParaRPr lang="en-US" altLang="en-US" dirty="0"/>
          </a:p>
          <a:p>
            <a:endParaRPr lang="en-US" altLang="en-US" dirty="0"/>
          </a:p>
          <a:p>
            <a:endParaRPr lang="en-US" altLang="en-US" dirty="0"/>
          </a:p>
        </p:txBody>
      </p:sp>
      <p:sp>
        <p:nvSpPr>
          <p:cNvPr id="22532" name="Slide Number Placeholder 3"/>
          <p:cNvSpPr>
            <a:spLocks noGrp="1"/>
          </p:cNvSpPr>
          <p:nvPr>
            <p:ph type="sldNum" sz="quarter" idx="12"/>
          </p:nvPr>
        </p:nvSpPr>
        <p:spPr>
          <a:no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148ACF-252B-4DEB-B6B9-15D36427938F}" type="slidenum">
              <a:rPr kumimoji="0" lang="en-US" altLang="en-US" sz="1200" b="0" i="0" u="none" strike="noStrike" kern="1200" cap="none" spc="0" normalizeH="0" baseline="0" noProof="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dirty="0">
              <a:ln>
                <a:noFill/>
              </a:ln>
              <a:solidFill>
                <a:prstClr val="white"/>
              </a:solidFill>
              <a:effectLst/>
              <a:uLnTx/>
              <a:uFillTx/>
              <a:latin typeface="Century Gothic"/>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Tying it all Together</a:t>
            </a:r>
          </a:p>
        </p:txBody>
      </p:sp>
      <p:sp>
        <p:nvSpPr>
          <p:cNvPr id="3" name="Content Placeholder 2"/>
          <p:cNvSpPr>
            <a:spLocks noGrp="1"/>
          </p:cNvSpPr>
          <p:nvPr>
            <p:ph idx="1"/>
          </p:nvPr>
        </p:nvSpPr>
        <p:spPr/>
        <p:txBody>
          <a:bodyPr/>
          <a:lstStyle/>
          <a:p>
            <a:r>
              <a:rPr lang="en-US" dirty="0"/>
              <a:t>National Counselor’s</a:t>
            </a:r>
          </a:p>
          <a:p>
            <a:pPr>
              <a:buNone/>
            </a:pPr>
            <a:r>
              <a:rPr lang="en-US" dirty="0"/>
              <a:t>    Mental Health Counselors’ Examination</a:t>
            </a:r>
          </a:p>
          <a:p>
            <a:endParaRPr lang="en-US" dirty="0"/>
          </a:p>
          <a:p>
            <a:pPr lvl="1"/>
            <a:r>
              <a:rPr lang="en-US" dirty="0"/>
              <a:t>Psychosocial</a:t>
            </a:r>
          </a:p>
          <a:p>
            <a:pPr lvl="1"/>
            <a:r>
              <a:rPr lang="en-US" dirty="0"/>
              <a:t>Testing &amp; Referrals</a:t>
            </a:r>
          </a:p>
          <a:p>
            <a:pPr lvl="1"/>
            <a:r>
              <a:rPr lang="en-US" dirty="0"/>
              <a:t>Diagnosis</a:t>
            </a:r>
          </a:p>
          <a:p>
            <a:pPr lvl="1"/>
            <a:r>
              <a:rPr lang="en-US" dirty="0"/>
              <a:t>Treatment Plan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AN0973.JPG"/>
          <p:cNvPicPr>
            <a:picLocks noGrp="1" noChangeAspect="1"/>
          </p:cNvPicPr>
          <p:nvPr>
            <p:ph idx="1"/>
          </p:nvPr>
        </p:nvPicPr>
        <p:blipFill>
          <a:blip r:embed="rId2" cstate="print"/>
          <a:stretch>
            <a:fillRect/>
          </a:stretch>
        </p:blipFill>
        <p:spPr>
          <a:xfrm>
            <a:off x="762000" y="-1"/>
            <a:ext cx="6936581" cy="741997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AN0976.JPG"/>
          <p:cNvPicPr>
            <a:picLocks noGrp="1" noChangeAspect="1"/>
          </p:cNvPicPr>
          <p:nvPr>
            <p:ph idx="1"/>
          </p:nvPr>
        </p:nvPicPr>
        <p:blipFill>
          <a:blip r:embed="rId2" cstate="print"/>
          <a:stretch>
            <a:fillRect/>
          </a:stretch>
        </p:blipFill>
        <p:spPr>
          <a:xfrm>
            <a:off x="2921588" y="1882775"/>
            <a:ext cx="3300823" cy="45720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AN0975.JPG"/>
          <p:cNvPicPr>
            <a:picLocks noGrp="1" noChangeAspect="1"/>
          </p:cNvPicPr>
          <p:nvPr>
            <p:ph idx="1"/>
          </p:nvPr>
        </p:nvPicPr>
        <p:blipFill>
          <a:blip r:embed="rId2" cstate="print"/>
          <a:stretch>
            <a:fillRect/>
          </a:stretch>
        </p:blipFill>
        <p:spPr>
          <a:xfrm>
            <a:off x="1143000" y="14468"/>
            <a:ext cx="6858000" cy="8283743"/>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AN0974.JPG"/>
          <p:cNvPicPr>
            <a:picLocks noGrp="1" noChangeAspect="1"/>
          </p:cNvPicPr>
          <p:nvPr>
            <p:ph idx="1"/>
          </p:nvPr>
        </p:nvPicPr>
        <p:blipFill>
          <a:blip r:embed="rId2" cstate="print"/>
          <a:stretch>
            <a:fillRect/>
          </a:stretch>
        </p:blipFill>
        <p:spPr>
          <a:xfrm>
            <a:off x="1143000" y="31830"/>
            <a:ext cx="6858000" cy="8110904"/>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mental-status-examination-2-728.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mportant-points-for-MSE.jpg"/>
          <p:cNvPicPr>
            <a:picLocks noGrp="1" noChangeAspect="1"/>
          </p:cNvPicPr>
          <p:nvPr>
            <p:ph idx="1"/>
          </p:nvPr>
        </p:nvPicPr>
        <p:blipFill>
          <a:blip r:embed="rId2" cstate="print"/>
          <a:stretch>
            <a:fillRect/>
          </a:stretch>
        </p:blipFill>
        <p:spPr>
          <a:xfrm>
            <a:off x="-1" y="0"/>
            <a:ext cx="9076267" cy="66294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Assessments of the MSE</a:t>
            </a:r>
          </a:p>
        </p:txBody>
      </p:sp>
      <p:pic>
        <p:nvPicPr>
          <p:cNvPr id="4" name="Content Placeholder 3" descr="10mse.jpg"/>
          <p:cNvPicPr>
            <a:picLocks noGrp="1" noChangeAspect="1"/>
          </p:cNvPicPr>
          <p:nvPr>
            <p:ph idx="1"/>
          </p:nvPr>
        </p:nvPicPr>
        <p:blipFill>
          <a:blip r:embed="rId2"/>
          <a:stretch>
            <a:fillRect/>
          </a:stretch>
        </p:blipFill>
        <p:spPr>
          <a:xfrm>
            <a:off x="609600" y="1828799"/>
            <a:ext cx="7391400" cy="4995367"/>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miniMSE.png"/>
          <p:cNvPicPr>
            <a:picLocks noGrp="1" noChangeAspect="1"/>
          </p:cNvPicPr>
          <p:nvPr>
            <p:ph idx="1"/>
          </p:nvPr>
        </p:nvPicPr>
        <p:blipFill>
          <a:blip r:embed="rId2"/>
          <a:stretch>
            <a:fillRect/>
          </a:stretch>
        </p:blipFill>
        <p:spPr>
          <a:xfrm>
            <a:off x="1143000" y="0"/>
            <a:ext cx="5638342" cy="67056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LUMS.png"/>
          <p:cNvPicPr>
            <a:picLocks noGrp="1" noChangeAspect="1"/>
          </p:cNvPicPr>
          <p:nvPr>
            <p:ph idx="1"/>
          </p:nvPr>
        </p:nvPicPr>
        <p:blipFill>
          <a:blip r:embed="rId2"/>
          <a:stretch>
            <a:fillRect/>
          </a:stretch>
        </p:blipFill>
        <p:spPr>
          <a:xfrm>
            <a:off x="1447800" y="0"/>
            <a:ext cx="5300869" cy="6858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0667CC-3DD9-443D-9F65-E10B89125545}"/>
              </a:ext>
            </a:extLst>
          </p:cNvPr>
          <p:cNvSpPr/>
          <p:nvPr/>
        </p:nvSpPr>
        <p:spPr>
          <a:xfrm>
            <a:off x="228600" y="304800"/>
            <a:ext cx="8534400" cy="5940088"/>
          </a:xfrm>
          <a:prstGeom prst="rect">
            <a:avLst/>
          </a:prstGeom>
        </p:spPr>
        <p:txBody>
          <a:bodyPr wrap="square">
            <a:spAutoFit/>
          </a:bodyPr>
          <a:lstStyle/>
          <a:p>
            <a:r>
              <a:rPr lang="en-US" sz="2000" dirty="0">
                <a:latin typeface="Times New Roman" panose="02020603050405020304" pitchFamily="18" charset="0"/>
                <a:ea typeface="Times New Roman" panose="02020603050405020304" pitchFamily="18" charset="0"/>
              </a:rPr>
              <a:t>The patient is a 67-year-old African American female, who was evaluated during routine rounds at the Cedar Springs Nursing Home. She was about 5’ tall, wore a floral print summer dress, held tight to a matching purse, and appeared approximately her stated age. Her grooming was adequate and she was cooperative with the examination. She reported her mood as “desperate” because she had recently misplaced her glasses. Her affect was characterized by intermittent anxiety, generally associated with having misplaced items or with difficulty answering the examiner’s questions. Her speech was slow, halting, and soft. She repeatedly became concerned with her personal items, clothing, and general appearance, wondering where her scarf “ran off to” and occasionally inquiring as to whether her appearance was acceptable (e.g., “Do I look okay? You know, I have lots of visitors coming by later.”).   The patient was oriented to person and place, but indicated the date as January 9, 1981 (today is July 8, 2019). She was unable to calculate serial sevens and after recalling zero of three items, became briefly anxious and concerned, stating “Oh my, I guess you pulled another one over me, didn’t you, sonny?” She quickly recovered her pleasant style, stating “And you’re such a gem for coming to visit me again.” Her proverb interpretations were concrete. Judgment, reliability, and insight were significantly impaired.</a:t>
            </a:r>
          </a:p>
        </p:txBody>
      </p:sp>
    </p:spTree>
    <p:extLst>
      <p:ext uri="{BB962C8B-B14F-4D97-AF65-F5344CB8AC3E}">
        <p14:creationId xmlns:p14="http://schemas.microsoft.com/office/powerpoint/2010/main" val="3282682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0208B-E522-4D1E-B7C9-942573B45DF3}"/>
              </a:ext>
            </a:extLst>
          </p:cNvPr>
          <p:cNvSpPr/>
          <p:nvPr/>
        </p:nvSpPr>
        <p:spPr>
          <a:xfrm>
            <a:off x="381000" y="381000"/>
            <a:ext cx="8610600" cy="5940088"/>
          </a:xfrm>
          <a:prstGeom prst="rect">
            <a:avLst/>
          </a:prstGeom>
        </p:spPr>
        <p:txBody>
          <a:bodyPr wrap="square">
            <a:spAutoFit/>
          </a:bodyPr>
          <a:lstStyle/>
          <a:p>
            <a:r>
              <a:rPr lang="en-US" sz="2000" dirty="0">
                <a:latin typeface="Times New Roman" panose="02020603050405020304" pitchFamily="18" charset="0"/>
                <a:ea typeface="Times New Roman" panose="02020603050405020304" pitchFamily="18" charset="0"/>
              </a:rPr>
              <a:t>The patient is a 48-year-old white male, who appeared disheveled and unkempt on presentation to the hospital emergency room. He was wearing dirty khaki pants, an unbuttoned golf shirt, and white shoes and appeared slightly younger than his stated age. During the interview, he was agitated and restless, frequently changing seats. He was impatient and sometimes rude in his interactions with this examiner.  The patient reported that today was the best day of his life, because he had decided to join the professional golf circuit. His affect was labile, but appropriate to the content of his speech (i.e., he became tearful when reporting he had “bogeyed number 15”). His speech was loud, pressured, and over-elaborative. He exhibited loosening of associations and flight of ideas; he intermittently and unpredictably shifted the topic of conversation from golf, to the mating habits of geese, to the likelihood of extraterrestrial life.  The patient described grandiose delusions regarding his sexual and athletic performance. He reported auditory hallucinations (God had told him to quit his job and become a professional golfer) and was preoccupied with his athletic and sexual accomplishments. He was oriented to time and place, but claimed he was the illegitimate son of Jack Nicklaus. He denied suicidal and homicidal ideation. He refused to participate in intellectual- or memory-related portions of the examination. The patient was unreliable and exhibited poor judgment. Insight was absent.</a:t>
            </a:r>
          </a:p>
        </p:txBody>
      </p:sp>
    </p:spTree>
    <p:extLst>
      <p:ext uri="{BB962C8B-B14F-4D97-AF65-F5344CB8AC3E}">
        <p14:creationId xmlns:p14="http://schemas.microsoft.com/office/powerpoint/2010/main" val="32768078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360</TotalTime>
  <Words>849</Words>
  <Application>Microsoft Office PowerPoint</Application>
  <PresentationFormat>On-screen Show (4:3)</PresentationFormat>
  <Paragraphs>66</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vt:lpstr>
      <vt:lpstr>Century Gothic</vt:lpstr>
      <vt:lpstr>Times New Roman</vt:lpstr>
      <vt:lpstr>Verdana</vt:lpstr>
      <vt:lpstr>Wingdings 2</vt:lpstr>
      <vt:lpstr>Verve</vt:lpstr>
      <vt:lpstr>PSY 6669 Behavioral Pathology</vt:lpstr>
      <vt:lpstr>Mental Status Examination</vt:lpstr>
      <vt:lpstr>PowerPoint Presentation</vt:lpstr>
      <vt:lpstr>PowerPoint Presentation</vt:lpstr>
      <vt:lpstr>10 Assessments of the MSE</vt:lpstr>
      <vt:lpstr>PowerPoint Presentation</vt:lpstr>
      <vt:lpstr>PowerPoint Presentation</vt:lpstr>
      <vt:lpstr>PowerPoint Presentation</vt:lpstr>
      <vt:lpstr>PowerPoint Presentation</vt:lpstr>
      <vt:lpstr>SOAP Progress Notes</vt:lpstr>
      <vt:lpstr>PowerPoint Presentation</vt:lpstr>
      <vt:lpstr>PowerPoint Presentation</vt:lpstr>
      <vt:lpstr>PowerPoint Presentation</vt:lpstr>
      <vt:lpstr>PowerPoint Presentation</vt:lpstr>
      <vt:lpstr>Review for Final Examinations</vt:lpstr>
      <vt:lpstr>DSM-5    Organizational Structure</vt:lpstr>
      <vt:lpstr>PowerPoint Presentation</vt:lpstr>
      <vt:lpstr>PowerPoint Presentation</vt:lpstr>
      <vt:lpstr>PowerPoint Presentation</vt:lpstr>
      <vt:lpstr>DSM-5  Organizational Structure</vt:lpstr>
      <vt:lpstr>Tying it all Together</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 6999 Behavioral Pathology</dc:title>
  <dc:creator>J Fairbanks</dc:creator>
  <cp:lastModifiedBy>J Fairbanks</cp:lastModifiedBy>
  <cp:revision>58</cp:revision>
  <dcterms:created xsi:type="dcterms:W3CDTF">2015-07-07T02:38:10Z</dcterms:created>
  <dcterms:modified xsi:type="dcterms:W3CDTF">2019-09-25T16:53:22Z</dcterms:modified>
</cp:coreProperties>
</file>