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79"/>
  </p:notesMasterIdLst>
  <p:sldIdLst>
    <p:sldId id="256" r:id="rId4"/>
    <p:sldId id="270" r:id="rId5"/>
    <p:sldId id="257" r:id="rId6"/>
    <p:sldId id="258" r:id="rId7"/>
    <p:sldId id="259" r:id="rId8"/>
    <p:sldId id="273" r:id="rId9"/>
    <p:sldId id="274" r:id="rId10"/>
    <p:sldId id="260" r:id="rId11"/>
    <p:sldId id="275" r:id="rId12"/>
    <p:sldId id="276" r:id="rId13"/>
    <p:sldId id="277" r:id="rId14"/>
    <p:sldId id="261" r:id="rId15"/>
    <p:sldId id="262" r:id="rId16"/>
    <p:sldId id="263" r:id="rId17"/>
    <p:sldId id="264" r:id="rId18"/>
    <p:sldId id="265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298" r:id="rId42"/>
    <p:sldId id="312" r:id="rId43"/>
    <p:sldId id="310" r:id="rId44"/>
    <p:sldId id="313" r:id="rId45"/>
    <p:sldId id="347" r:id="rId46"/>
    <p:sldId id="348" r:id="rId47"/>
    <p:sldId id="311" r:id="rId48"/>
    <p:sldId id="267" r:id="rId49"/>
    <p:sldId id="279" r:id="rId50"/>
    <p:sldId id="322" r:id="rId51"/>
    <p:sldId id="349" r:id="rId52"/>
    <p:sldId id="350" r:id="rId53"/>
    <p:sldId id="351" r:id="rId54"/>
    <p:sldId id="268" r:id="rId55"/>
    <p:sldId id="314" r:id="rId56"/>
    <p:sldId id="315" r:id="rId57"/>
    <p:sldId id="325" r:id="rId58"/>
    <p:sldId id="352" r:id="rId59"/>
    <p:sldId id="353" r:id="rId60"/>
    <p:sldId id="354" r:id="rId61"/>
    <p:sldId id="316" r:id="rId62"/>
    <p:sldId id="317" r:id="rId63"/>
    <p:sldId id="326" r:id="rId64"/>
    <p:sldId id="318" r:id="rId65"/>
    <p:sldId id="327" r:id="rId66"/>
    <p:sldId id="328" r:id="rId67"/>
    <p:sldId id="319" r:id="rId68"/>
    <p:sldId id="329" r:id="rId69"/>
    <p:sldId id="330" r:id="rId70"/>
    <p:sldId id="321" r:id="rId71"/>
    <p:sldId id="355" r:id="rId72"/>
    <p:sldId id="356" r:id="rId73"/>
    <p:sldId id="357" r:id="rId74"/>
    <p:sldId id="358" r:id="rId75"/>
    <p:sldId id="359" r:id="rId76"/>
    <p:sldId id="360" r:id="rId77"/>
    <p:sldId id="271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36" autoAdjust="0"/>
  </p:normalViewPr>
  <p:slideViewPr>
    <p:cSldViewPr>
      <p:cViewPr varScale="1">
        <p:scale>
          <a:sx n="47" d="100"/>
          <a:sy n="47" d="100"/>
        </p:scale>
        <p:origin x="2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2732B-84B3-4B40-9764-0BF5C23E391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CF0D1-673D-4C49-BF66-3E63EA7E1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8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People with this disorder may have peculiar ideas, such as magical thinking and beliefs in psychic phenomena.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They lack a clear sense of direction or motivation, and do not have a clear set of standards against which to measure their behavior.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89775C-6552-4C78-A101-13F21CA79D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290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Failure to achieve their unrealistic standard of perfection makes them feel worthless.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Person with OCPD tends to intellectualize, to ruminate over past actions, and to worry about making mistakes.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E9032E-773D-4427-B315-C60149952D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2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The changes in DSM-5’s diagnostic system for personality disorders will result in organizing the seven DSM-IV-TR criteria into the categories of: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Personality functioning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Interpersonal functioning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Personality traits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FE45EF-CD90-45B2-9B91-F24AEF449B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38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BPD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rests on the individual’s demonstration of at least five out of a possible nine behaviors: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Frantic efforts to avoid abandonment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Unstable and intense relationships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Identity disturbance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Impulsivity in areas such as sexuality, spending, or reckless driving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Recurrent suicidal behavior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Affective instability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Chronic feelings of emptiness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Difficulty controlling anger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Occasional feelings of paranoia or dissociative symptoms.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 b="1">
                <a:latin typeface="Arial" panose="020B0604020202020204" pitchFamily="34" charset="0"/>
              </a:rPr>
              <a:t>Splitting</a:t>
            </a:r>
            <a:r>
              <a:rPr lang="en-US" altLang="en-US">
                <a:latin typeface="Arial" panose="020B0604020202020204" pitchFamily="34" charset="0"/>
              </a:rPr>
              <a:t>: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A defense, as being all good or all bad, usually resulting in disturbed interpersonal relationships.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67F904-43D4-406F-9392-DAB3C8C252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08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Childhood sexual abuse may alter sympathetic nervous system that leads to hypersensitivity and impulsivity in adulthood.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BPD symptoms are tied to a number of biological factors: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High heritability.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Abnormalities in the amygdala and prefrontal cortex, areas of the brain involved in emotional processing and regulation.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People with BPD may also have abnormalities in neurotransmitters and hormones involved in regulating emotional responses and sensitivity to pain.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201C6-0B1A-4B8D-89FE-29367A83A3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4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Attention-seeking is one of the pathological personality traits.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F7401-C082-4787-9623-CAC4FFE1C3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7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They want immediate gratification of their wishes and overreact to even minor provocations, usually in an exaggerated way, such as by weeping or fainting.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Although their relationships are superficial, they assume them to be intimate and refer to acquaintances as “dear” friends.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38B90-3E84-40CF-876B-A26926BE9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0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People with avoidant personality disorder become extremely sensitive to rejection and ridicule, interpreting the most innocent remark as criticism.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Withdrawn, unlikely to experience intimacy, and unable to feel pleasure.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DBC4E-F6C3-485A-A091-D2E64C065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16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The psychodynamic perspective focuses on fear of attachment.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EC5DD-6DFB-44B0-A356-EC2A43FD27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94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 Without others near them, people with dependent personality feel despondent and abandoned.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0CE9B-BF31-4AF7-9E62-157704EDFD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1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19" cy="21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2" cy="3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4" y="3148"/>
                      <a:ext cx="922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2"/>
                      <a:ext cx="1811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2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4" y="1832"/>
                      <a:ext cx="1738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2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8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0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1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2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5" y="1758"/>
                      <a:ext cx="828" cy="4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3"/>
                      <a:ext cx="754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1" y="1238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2"/>
                      <a:ext cx="662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2" y="960"/>
                      <a:ext cx="110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5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4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5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2"/>
                      <a:ext cx="954" cy="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4"/>
                      <a:ext cx="512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4" cy="3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09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3"/>
                      <a:ext cx="85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1"/>
                      <a:ext cx="1710" cy="3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5"/>
                      <a:ext cx="917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3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7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2" cy="46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1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4" y="3734"/>
                      <a:ext cx="790" cy="38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7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4" y="456"/>
                    <a:ext cx="2569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5" y="1601"/>
                    <a:ext cx="2019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7" y="1181"/>
                    <a:ext cx="1427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1" y="812"/>
                    <a:ext cx="2543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2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8" y="438"/>
                    <a:ext cx="417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8" y="1529"/>
                  <a:ext cx="444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83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84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F2EB-451B-43E0-AFC0-9F26C4FE888C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9D69C-6F52-41DE-834F-97B69593A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26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0E80-8E16-4E7A-9968-7CE2D0A6EC9B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52580-9E6F-4842-81DE-7FDFAA463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1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6491-855A-48A3-90D7-40CBE4D43C45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3E395-DABC-40BC-8BB6-F3BAFC01D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0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404C-A525-41D3-A31D-B6D804680B78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0EF94-F741-4B00-AEEB-2658BA24B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26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71E5-D9B4-4E36-A555-B655DFE8277D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8E64C-A5AC-4AB3-A29B-D356A1A6F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293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CF61-FFA3-4CE2-BF88-0A8ABF21637D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06F2F-0C23-44AC-8BDE-60CC0AE4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73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E75A-5EDA-4754-9618-B1D94C7890B4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162DA-EBBB-41A9-AD3B-19C4BC86A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83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E481A-06DD-437E-B14E-940AB60A8494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23994-260E-464D-A181-61DFC4454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1364-57B2-4A3E-B480-8E0CF619A11B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5462-68EC-4A55-8D77-D1E066CFF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70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7FD6-9652-4203-AB52-19C8B01F4E4B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37A04-3DA3-4B2C-A472-AEC366CE6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3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50FB-406A-455E-A634-C3B73C68DCD6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49703-197F-4B27-A634-AB5642E38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6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3995738" y="3055938"/>
            <a:ext cx="33972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C387-C68F-424E-B811-6743A8E9293A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57A9389D-E388-4B48-AF85-3C40297009D0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95010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85677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245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AE43-7112-441D-AA84-B2DC49D5C706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02D77-E4F8-42E5-BF76-77DA1C390699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103366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15B3-A459-4D3F-A937-F78C3109C782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A3511-F9FE-4B80-BC39-ED3255828373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32687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6871-7A29-41D6-BB02-7928660896CE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5A68-D173-4C56-8C88-155915D0A20C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776725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E0FB-DB53-4249-A326-27B825E59141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3F74F-2397-4C6D-A520-4620E3B75034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91078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5AF9-AF1E-4726-8B42-ED6107B8E06F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3E276-5761-4C30-8571-B10F22F5FDE1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68205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DF46-39AA-46A8-A3CC-B311887BFC9A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56884-1B14-4177-A7D7-3960BE4CA4B9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05884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DA71-51CE-4A3C-97EB-5C38DF963FC7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DCC320-B877-45A7-A60A-2D4600B4FE16}" type="slidenum">
              <a:rPr lang="en-IN" altLang="en-US"/>
              <a:pPr/>
              <a:t>‹#›</a:t>
            </a:fld>
            <a:endParaRPr lang="en-IN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9223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ACBF-5CA6-473B-B265-E3301AE8318B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E2AF9-2C1D-4F8E-8623-3C26B02842A6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550742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978A-5F43-407A-B120-CA8B44383513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7BDB4-1873-42D0-8F33-A9D0488E9DBE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3327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BA3546-ACF4-42BB-BB86-005402AC457C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1ACD11-0BC6-4F5A-8CAF-50A7CC1AC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1684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68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1687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169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169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69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169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69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170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0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170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0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170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0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171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1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171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1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171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1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171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2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172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2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172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2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172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2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173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3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173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3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173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3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174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4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174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4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174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4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174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5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175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5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175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5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175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5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7176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76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176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6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176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6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176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7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177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7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177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7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177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7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178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8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178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8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178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8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179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9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179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7179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7179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6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2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3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7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9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6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81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D783B50D-D6CA-439D-85A8-153BBF536EE1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7182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2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E9A7A9C-B462-44DD-AA7D-51CD3503F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784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B69D8D-64FD-4E62-A96A-2ABA8D3B396B}" type="datetime1">
              <a:rPr lang="en-IN"/>
              <a:pPr>
                <a:defRPr/>
              </a:pPr>
              <a:t>25-09-2019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2014 McGraw-Hill Education.  All rights reserved. No reproduction or distribution without the prior written consent of McGraw-Hill Education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00F60AA9-32A1-40ED-AE43-FDDA6571F7B8}" type="slidenum">
              <a:rPr lang="en-IN" altLang="en-US"/>
              <a:pPr/>
              <a:t>‹#›</a:t>
            </a:fld>
            <a:endParaRPr lang="en-IN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 6669 Behavioral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743200"/>
            <a:ext cx="8062912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Lecture 6</a:t>
            </a:r>
          </a:p>
          <a:p>
            <a:pPr lvl="1"/>
            <a:r>
              <a:rPr lang="en-US" dirty="0"/>
              <a:t>					Other Conditions That May Be a Focus of Clinical Attention </a:t>
            </a:r>
          </a:p>
          <a:p>
            <a:pPr lvl="1"/>
            <a:r>
              <a:rPr lang="en-US" dirty="0"/>
              <a:t>Z – Codes (or what we really get paid for)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Personality Disorders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 Abuse</a:t>
            </a:r>
          </a:p>
        </p:txBody>
      </p:sp>
      <p:pic>
        <p:nvPicPr>
          <p:cNvPr id="4" name="Content Placeholder 3" descr="elderab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6957391" cy="5334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lder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304800"/>
            <a:ext cx="6227663" cy="655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Nonspouse or Nonpartner</a:t>
            </a:r>
            <a:br>
              <a:rPr lang="en-US" dirty="0"/>
            </a:br>
            <a:r>
              <a:rPr lang="en-US" dirty="0"/>
              <a:t>    (pg 720/363)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Nonspouse or Nonpartner  Violence, Physical</a:t>
            </a:r>
          </a:p>
          <a:p>
            <a:r>
              <a:rPr lang="en-US" dirty="0"/>
              <a:t>Nonspouse or Nonpartner  Violence, Sexual</a:t>
            </a:r>
          </a:p>
          <a:p>
            <a:r>
              <a:rPr lang="en-US" dirty="0"/>
              <a:t>Nonspouse or Nonpartner Neglect</a:t>
            </a:r>
          </a:p>
          <a:p>
            <a:r>
              <a:rPr lang="en-US" dirty="0"/>
              <a:t>Nonspouse or Nonpartner Abuse, Psychological</a:t>
            </a:r>
          </a:p>
          <a:p>
            <a:pPr lvl="1"/>
            <a:r>
              <a:rPr lang="en-US" dirty="0"/>
              <a:t>Specify : Suspected or Confirmed</a:t>
            </a:r>
          </a:p>
          <a:p>
            <a:pPr lvl="1"/>
            <a:r>
              <a:rPr lang="en-US" dirty="0"/>
              <a:t>Specify : Initial or Subsequent Encounter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&amp; Occupational</a:t>
            </a:r>
            <a:br>
              <a:rPr lang="en-US" dirty="0"/>
            </a:br>
            <a:r>
              <a:rPr lang="en-US" dirty="0"/>
              <a:t>   (pg 723/367)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Educational Problems</a:t>
            </a:r>
          </a:p>
          <a:p>
            <a:r>
              <a:rPr lang="en-US" dirty="0"/>
              <a:t>Occupational Problems</a:t>
            </a:r>
          </a:p>
          <a:p>
            <a:r>
              <a:rPr lang="en-US" dirty="0"/>
              <a:t>Housing and Economic Problems</a:t>
            </a:r>
          </a:p>
          <a:p>
            <a:r>
              <a:rPr lang="en-US" dirty="0"/>
              <a:t>Economic Problems</a:t>
            </a:r>
          </a:p>
          <a:p>
            <a:r>
              <a:rPr lang="en-US" dirty="0"/>
              <a:t>Other Problems Related to the Social Environment</a:t>
            </a:r>
          </a:p>
          <a:p>
            <a:r>
              <a:rPr lang="en-US" dirty="0"/>
              <a:t>Problems Related to Crime or Interaction with the Legal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Problems  (pg 725/371)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Health Service Encounters for Counseling and medical Advice</a:t>
            </a:r>
          </a:p>
          <a:p>
            <a:endParaRPr lang="en-US" dirty="0"/>
          </a:p>
          <a:p>
            <a:r>
              <a:rPr lang="en-US" dirty="0"/>
              <a:t>Problems Related to Other Psychosocial, Personal, and Environmental Circumstances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Circumstances of Personal History (pg 726/372)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/>
          <a:lstStyle/>
          <a:p>
            <a:r>
              <a:rPr lang="en-US" dirty="0"/>
              <a:t>Other personal history of psychosocial trauma</a:t>
            </a:r>
          </a:p>
          <a:p>
            <a:r>
              <a:rPr lang="en-US" dirty="0"/>
              <a:t>Personal history of Self-Harm</a:t>
            </a:r>
          </a:p>
          <a:p>
            <a:r>
              <a:rPr lang="en-US" dirty="0"/>
              <a:t>Personal history of Military Deployment</a:t>
            </a:r>
          </a:p>
          <a:p>
            <a:r>
              <a:rPr lang="en-US" dirty="0"/>
              <a:t>Other personal risk factors</a:t>
            </a:r>
          </a:p>
          <a:p>
            <a:r>
              <a:rPr lang="en-US" dirty="0"/>
              <a:t>Problems related to lifestyle</a:t>
            </a:r>
          </a:p>
          <a:p>
            <a:r>
              <a:rPr lang="en-US" dirty="0"/>
              <a:t>Adult Antisocial behavior</a:t>
            </a:r>
          </a:p>
          <a:p>
            <a:r>
              <a:rPr lang="en-US" dirty="0"/>
              <a:t>Child or Adolescent Antisocial behavior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97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3808"/>
          </a:xfrm>
        </p:spPr>
        <p:txBody>
          <a:bodyPr/>
          <a:lstStyle/>
          <a:p>
            <a:r>
              <a:rPr lang="en-US" dirty="0"/>
              <a:t>Problems related to Unavailable or Inaccessibility of Health Care </a:t>
            </a:r>
          </a:p>
          <a:p>
            <a:r>
              <a:rPr lang="en-US" dirty="0"/>
              <a:t>Problems related to Unavailable or Inaccessibility other Helping Agencies</a:t>
            </a:r>
          </a:p>
          <a:p>
            <a:r>
              <a:rPr lang="en-US" dirty="0"/>
              <a:t>Nonadherence to Medical Treatment</a:t>
            </a:r>
          </a:p>
          <a:p>
            <a:r>
              <a:rPr lang="en-US" dirty="0"/>
              <a:t>Overweight or Obesity</a:t>
            </a:r>
          </a:p>
          <a:p>
            <a:r>
              <a:rPr lang="en-US" dirty="0"/>
              <a:t>Malingering</a:t>
            </a:r>
          </a:p>
          <a:p>
            <a:r>
              <a:rPr lang="en-US" dirty="0"/>
              <a:t>Wandering Associated with a Medical Disorder</a:t>
            </a:r>
          </a:p>
          <a:p>
            <a:r>
              <a:rPr lang="en-US" dirty="0"/>
              <a:t>Borderline Intellectual Functioning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 6669 Behavioral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743200"/>
            <a:ext cx="8062912" cy="220980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					Personality Disorders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3326404" cy="31113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Definition of 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Personality refers to individual differences in characteristic patterns of thinking, feeling, and behaving.  The study of personality focuses on two broad areas: One it the understanding of individual differences in particular personality characteristics, such as sociability or irritability. The other is understanding how the various parts of a person come together as a whole.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Psychiatric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/>
              <a:t>Personality is the way of thinking, feeling, and behaving that makes a person different from other people.  An individual’s personality is influenced by experiences, environment (surroundings, life situation), and inherited characteristics.</a:t>
            </a:r>
          </a:p>
          <a:p>
            <a:r>
              <a:rPr lang="en-US" dirty="0"/>
              <a:t>A  Personality Disorder is a way of thinking, feeling, and behaving that deviates from the expectations of the culture, causes distress or problems functioning, and lasts over time.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400" dirty="0"/>
              <a:t>Term Papers Due Next Week.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948E2-B0CE-44C6-9939-ADC0B61C6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052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5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 Personality Disorder  (pg 645/321)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6868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ingrained, enduring patterns of behaving, feeling, perceiving, and thinking.  Personality traits become personality disorders when they:</a:t>
            </a:r>
          </a:p>
          <a:p>
            <a:pPr lvl="1"/>
            <a:r>
              <a:rPr lang="en-US" dirty="0"/>
              <a:t>Become inflexible and maladaptive.</a:t>
            </a:r>
          </a:p>
          <a:p>
            <a:pPr lvl="1"/>
            <a:r>
              <a:rPr lang="en-US" dirty="0"/>
              <a:t>Significantly impair social and occupational functioning or cause substantial subjective distress.</a:t>
            </a:r>
          </a:p>
          <a:p>
            <a:pPr lvl="1">
              <a:buNone/>
            </a:pPr>
            <a:r>
              <a:rPr lang="en-US" dirty="0"/>
              <a:t>Personality disorders should ONLY be diagnosed when they cause life long problems and not just discrete periods of dysfunction.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304800"/>
            <a:ext cx="4812504" cy="63552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AF273E"/>
                  </a:outerShdw>
                </a:effectLst>
              </a:rPr>
              <a:t>Prevalence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OCPD             2%  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Paranoid        2%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Antisocial      1-4%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Schizoid         1%?</a:t>
            </a:r>
          </a:p>
          <a:p>
            <a:pPr eaLnBrk="1" hangingPunct="1"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Schizotypical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1%</a:t>
            </a:r>
          </a:p>
        </p:txBody>
      </p:sp>
      <p:sp>
        <p:nvSpPr>
          <p:cNvPr id="56324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643438" y="1981200"/>
            <a:ext cx="3814762" cy="4114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Avoidant	       1-2%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Histrionic       2%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Borderline     2-3%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Dependent    0.5%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Narcissistic  .5-1%</a:t>
            </a:r>
          </a:p>
          <a:p>
            <a:pPr eaLnBrk="1" hangingPunct="1">
              <a:buFontTx/>
              <a:buNone/>
              <a:defRPr/>
            </a:pPr>
            <a:b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6019800" cy="476250"/>
          </a:xfr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Torgerson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, S.2009 The nature and nurture of personality disorders.  Scan J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psychol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50:624-632</a:t>
            </a:r>
          </a:p>
        </p:txBody>
      </p:sp>
    </p:spTree>
    <p:extLst>
      <p:ext uri="{BB962C8B-B14F-4D97-AF65-F5344CB8AC3E}">
        <p14:creationId xmlns:p14="http://schemas.microsoft.com/office/powerpoint/2010/main" val="234974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AF273E"/>
                  </a:outerShdw>
                </a:effectLst>
              </a:rPr>
              <a:t>Etiology</a:t>
            </a:r>
          </a:p>
        </p:txBody>
      </p:sp>
      <p:sp>
        <p:nvSpPr>
          <p:cNvPr id="31747" name="Rectangle 1027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Likely multi-factorial like almost all other psychiatric diagnoses.  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Genetic and environmental factors such as chaotic home environment and abuse have been implicated in development of maladaptive behavioral patterns. </a:t>
            </a:r>
          </a:p>
          <a:p>
            <a:pPr eaLnBrk="1" hangingPunct="1">
              <a:buFontTx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424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Judgments about persistent and pervasive personality traits cannot be made without consideration of a person’s cultural background.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Always use caution!!!!!!!!!!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Particular care should be exercised in diagnosing members of a minority group with Paranoid Personality Disorder.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67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AF273E"/>
                  </a:outerShdw>
                </a:effectLst>
              </a:rPr>
              <a:t>? Cultural influences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Studies have found that in Norway compared to US, Germany and UK avoidant personality 3-4X more prevalent, dependent personality 2-3X more prevalent and schizoid is 2X more prevalent. Borderline is </a:t>
            </a:r>
            <a:r>
              <a:rPr lang="en-US" sz="24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½ as frequent and antisocial is ½ has prevalent. </a:t>
            </a:r>
          </a:p>
          <a:p>
            <a:pPr eaLnBrk="1" hangingPunct="1"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Pattern exhibits increased internalization personality disorders are prevalent and externalization disorders are rarer.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096000"/>
            <a:ext cx="7620000" cy="685800"/>
          </a:xfrm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Torgerson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, S.2009 The nature and nurture of personality disorders.  Scan J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psychol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50:624-632</a:t>
            </a:r>
          </a:p>
        </p:txBody>
      </p:sp>
    </p:spTree>
    <p:extLst>
      <p:ext uri="{BB962C8B-B14F-4D97-AF65-F5344CB8AC3E}">
        <p14:creationId xmlns:p14="http://schemas.microsoft.com/office/powerpoint/2010/main" val="208994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5288915"/>
          </a:xfrm>
        </p:spPr>
      </p:pic>
    </p:spTree>
    <p:extLst>
      <p:ext uri="{BB962C8B-B14F-4D97-AF65-F5344CB8AC3E}">
        <p14:creationId xmlns:p14="http://schemas.microsoft.com/office/powerpoint/2010/main" val="300894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Disorder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A:  Characterized by odd or eccentric behavior</a:t>
            </a:r>
          </a:p>
          <a:p>
            <a:endParaRPr lang="en-US" dirty="0"/>
          </a:p>
          <a:p>
            <a:pPr lvl="1"/>
            <a:r>
              <a:rPr lang="en-US" dirty="0"/>
              <a:t>Paranoid Personality Disorder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Schizoid Personality Disorder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Schizotypal Personality Disorder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paranoid personality</a:t>
            </a:r>
            <a:br>
              <a:rPr lang="en-US" dirty="0"/>
            </a:br>
            <a:r>
              <a:rPr lang="en-US" dirty="0"/>
              <a:t>disorder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personality disorder whose outstanding feature is that the individual is unduly suspicious of others and is always on guard against potential danger or harm.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Impossible to trust people</a:t>
            </a:r>
          </a:p>
          <a:p>
            <a:pPr lvl="1" eaLnBrk="1" hangingPunct="1"/>
            <a:r>
              <a:rPr lang="en-US" altLang="en-US"/>
              <a:t>Project blame onto others</a:t>
            </a:r>
          </a:p>
          <a:p>
            <a:pPr lvl="1" eaLnBrk="1" hangingPunct="1"/>
            <a:r>
              <a:rPr lang="en-US" altLang="en-US"/>
              <a:t>Refuse to seek professional help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6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4114-F8B2-4735-872B-487245E7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C3EEF-CA17-4650-B504-A30F60AE1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855E52-34D6-45FD-85E5-9A0417A83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5" y="407988"/>
            <a:ext cx="8690225" cy="5334000"/>
          </a:xfrm>
        </p:spPr>
      </p:pic>
    </p:spTree>
    <p:extLst>
      <p:ext uri="{BB962C8B-B14F-4D97-AF65-F5344CB8AC3E}">
        <p14:creationId xmlns:p14="http://schemas.microsoft.com/office/powerpoint/2010/main" val="399343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Problems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/>
              <a:t>(pg 715/355)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Parent-Child Relational Problem</a:t>
            </a:r>
          </a:p>
          <a:p>
            <a:endParaRPr lang="en-US" dirty="0"/>
          </a:p>
          <a:p>
            <a:r>
              <a:rPr lang="en-US" dirty="0"/>
              <a:t>Sibling Relational Problem</a:t>
            </a:r>
          </a:p>
          <a:p>
            <a:endParaRPr lang="en-US" dirty="0"/>
          </a:p>
          <a:p>
            <a:r>
              <a:rPr lang="en-US" dirty="0"/>
              <a:t>Upbringing Away from Parents</a:t>
            </a:r>
          </a:p>
          <a:p>
            <a:endParaRPr lang="en-US" dirty="0"/>
          </a:p>
          <a:p>
            <a:r>
              <a:rPr lang="en-US" dirty="0"/>
              <a:t>Child Affected by Parental Relationship Desires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Schizoid Personality Disorder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Indifference to social and sexual relationships</a:t>
            </a:r>
          </a:p>
          <a:p>
            <a:pPr eaLnBrk="1" hangingPunct="1"/>
            <a:r>
              <a:rPr lang="en-US" altLang="en-US"/>
              <a:t>Prefer to be alone</a:t>
            </a:r>
          </a:p>
          <a:p>
            <a:pPr eaLnBrk="1" hangingPunct="1"/>
            <a:r>
              <a:rPr lang="en-US" altLang="en-US"/>
              <a:t>No desire to love or be loved</a:t>
            </a:r>
          </a:p>
          <a:p>
            <a:pPr eaLnBrk="1" hangingPunct="1"/>
            <a:r>
              <a:rPr lang="en-US" altLang="en-US"/>
              <a:t>Cold, reserved, withdrawn</a:t>
            </a:r>
          </a:p>
          <a:p>
            <a:pPr eaLnBrk="1" hangingPunct="1"/>
            <a:r>
              <a:rPr lang="en-US" altLang="en-US"/>
              <a:t>Insensitive to feelings of others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33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AF25-BB45-4848-BDD1-6709F03D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63D8F1-28C9-4D9F-8ECC-ABA383359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7988"/>
            <a:ext cx="5105400" cy="589534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19D61-9E03-4249-9212-9EB5FC8D1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435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Schizotypal Personality Disorder</a:t>
            </a:r>
            <a:endParaRPr lang="en-IN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personality disorder that primarily involves odd beliefs, behavior, appearance, and interpersonal style.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Such individuals lack a clear sense of direction or motivation, and do not have a clear set of standards against which to measure their behavior</a:t>
            </a:r>
          </a:p>
          <a:p>
            <a:pPr eaLnBrk="1" hangingPunct="1"/>
            <a:endParaRPr lang="en-I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78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Schizotypal Personality Disorder</a:t>
            </a:r>
            <a:endParaRPr lang="en-IN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Social isolation</a:t>
            </a:r>
          </a:p>
          <a:p>
            <a:pPr eaLnBrk="1" hangingPunct="1"/>
            <a:r>
              <a:rPr lang="en-US" altLang="en-US"/>
              <a:t>Eccentricity</a:t>
            </a:r>
          </a:p>
          <a:p>
            <a:pPr eaLnBrk="1" hangingPunct="1"/>
            <a:r>
              <a:rPr lang="en-US" altLang="en-US"/>
              <a:t>Peculiar communication</a:t>
            </a:r>
          </a:p>
          <a:p>
            <a:pPr eaLnBrk="1" hangingPunct="1"/>
            <a:r>
              <a:rPr lang="en-US" altLang="en-US"/>
              <a:t>Poor social adaptation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Treatment</a:t>
            </a:r>
          </a:p>
          <a:p>
            <a:pPr lvl="1" eaLnBrk="1" hangingPunct="1"/>
            <a:r>
              <a:rPr lang="en-US" altLang="en-US"/>
              <a:t>Parallels interventions commonly used in treating schizophrenia</a:t>
            </a:r>
          </a:p>
          <a:p>
            <a:pPr eaLnBrk="1" hangingPunct="1"/>
            <a:endParaRPr lang="en-I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315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5D4C-78C1-41FB-A73C-8497C346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C14B31-9D4B-4FAD-B95B-764F3829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8002"/>
            <a:ext cx="5257800" cy="642250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99E9B-D15B-40AC-9009-516F553E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38" y="2133599"/>
            <a:ext cx="2747462" cy="20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3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luster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81000"/>
            <a:ext cx="6781800" cy="6265218"/>
          </a:xfr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Cluster B:  Characterized by dramatic, over-emotional, and erratic behavior.</a:t>
            </a:r>
          </a:p>
          <a:p>
            <a:endParaRPr lang="en-US" dirty="0"/>
          </a:p>
          <a:p>
            <a:pPr lvl="1"/>
            <a:r>
              <a:rPr lang="en-US" dirty="0"/>
              <a:t>Antisocial Personality Disorder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Borderline Personality Disorder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Histrionic Personality Disorder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Narcissistic Personality Disorder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lusterB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381000"/>
            <a:ext cx="6036248" cy="61722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40544"/>
            <a:ext cx="8240978" cy="682234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899866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Antisocial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700"/>
              <a:t>This diagnosis is not given to clients under the age of 18.</a:t>
            </a:r>
          </a:p>
          <a:p>
            <a:r>
              <a:rPr lang="en-US" altLang="en-US" sz="2700"/>
              <a:t>Usually engage in illegal activities;</a:t>
            </a:r>
          </a:p>
          <a:p>
            <a:r>
              <a:rPr lang="en-US" altLang="en-US" sz="2700"/>
              <a:t>Routinely practice deceit;</a:t>
            </a:r>
          </a:p>
          <a:p>
            <a:r>
              <a:rPr lang="en-US" altLang="en-US" sz="2700"/>
              <a:t>Often aggressive and violent;</a:t>
            </a:r>
          </a:p>
          <a:p>
            <a:r>
              <a:rPr lang="en-US" altLang="en-US" sz="2700"/>
              <a:t>Typically irresponsible</a:t>
            </a:r>
          </a:p>
          <a:p>
            <a:r>
              <a:rPr lang="en-US" altLang="en-US" sz="2700"/>
              <a:t>Generally ignore the rights and feelings of others.</a:t>
            </a:r>
          </a:p>
          <a:p>
            <a:r>
              <a:rPr lang="en-US" altLang="en-US" sz="2700"/>
              <a:t>Rarely show remorse</a:t>
            </a:r>
          </a:p>
        </p:txBody>
      </p:sp>
    </p:spTree>
    <p:extLst>
      <p:ext uri="{BB962C8B-B14F-4D97-AF65-F5344CB8AC3E}">
        <p14:creationId xmlns:p14="http://schemas.microsoft.com/office/powerpoint/2010/main" val="241782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Problems Related to Primary Support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Relationship Distress With Spouse or Intimate Partner</a:t>
            </a:r>
          </a:p>
          <a:p>
            <a:endParaRPr lang="en-US" dirty="0"/>
          </a:p>
          <a:p>
            <a:r>
              <a:rPr lang="en-US" dirty="0"/>
              <a:t>Disruption of Family by Separation or Divorce</a:t>
            </a:r>
          </a:p>
          <a:p>
            <a:endParaRPr lang="en-US" dirty="0"/>
          </a:p>
          <a:p>
            <a:r>
              <a:rPr lang="en-US" dirty="0"/>
              <a:t>High Expresses Emotional Level within Family</a:t>
            </a:r>
          </a:p>
          <a:p>
            <a:endParaRPr lang="en-US" dirty="0"/>
          </a:p>
          <a:p>
            <a:r>
              <a:rPr lang="en-US" dirty="0"/>
              <a:t>Uncomplicated Bereavement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Antisocial Personality Disorder</a:t>
            </a:r>
            <a:endParaRPr lang="en-IN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diagnostic criteria in the </a:t>
            </a:r>
            <a:r>
              <a:rPr lang="en-US" i="1" dirty="0"/>
              <a:t>DSM-5 </a:t>
            </a:r>
            <a:r>
              <a:rPr lang="en-US" dirty="0"/>
              <a:t>require that an individual show a pervasive pattern of three out of seven possible behaviors: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marL="868363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Failure to conform to social norms</a:t>
            </a:r>
          </a:p>
          <a:p>
            <a:pPr marL="868363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Deceitfulness</a:t>
            </a:r>
          </a:p>
          <a:p>
            <a:pPr marL="868363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Impulsivity</a:t>
            </a:r>
          </a:p>
          <a:p>
            <a:pPr marL="868363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Aggressiveness</a:t>
            </a:r>
          </a:p>
          <a:p>
            <a:pPr marL="868363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Disregard for safety of self or others</a:t>
            </a:r>
          </a:p>
          <a:p>
            <a:pPr marL="868363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Irresponsibility</a:t>
            </a:r>
          </a:p>
          <a:p>
            <a:pPr marL="868363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Lack of remorse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866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1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Borderline Personality Disorder </a:t>
            </a:r>
            <a:endParaRPr lang="en-IN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Pervasive pattern of poor impulse control and instability in mood, interpersonal relationships, and self-image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BPD’s central feature is that of instability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way that people with BPD relate to others is termed “splitting”</a:t>
            </a:r>
          </a:p>
          <a:p>
            <a:pPr eaLnBrk="1" hangingPunct="1"/>
            <a:endParaRPr lang="en-I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73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Perspectives on Borderline Personality</a:t>
            </a:r>
            <a:endParaRPr lang="en-IN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200" dirty="0"/>
              <a:t>Biological</a:t>
            </a:r>
          </a:p>
          <a:p>
            <a:pPr lvl="1" eaLnBrk="1" hangingPunct="1"/>
            <a:r>
              <a:rPr lang="en-US" altLang="en-US" sz="3200" dirty="0"/>
              <a:t>High heritability</a:t>
            </a:r>
          </a:p>
          <a:p>
            <a:pPr lvl="1" eaLnBrk="1" hangingPunct="1"/>
            <a:r>
              <a:rPr lang="en-US" altLang="en-US" sz="3200" dirty="0"/>
              <a:t>Abnormalities in: </a:t>
            </a:r>
          </a:p>
          <a:p>
            <a:pPr lvl="2" eaLnBrk="1" hangingPunct="1"/>
            <a:r>
              <a:rPr lang="en-US" altLang="en-US" sz="3200" dirty="0"/>
              <a:t>Amygdala and prefrontal cortex</a:t>
            </a:r>
          </a:p>
          <a:p>
            <a:pPr lvl="2" eaLnBrk="1" hangingPunct="1"/>
            <a:r>
              <a:rPr lang="en-US" altLang="en-US" sz="3200" dirty="0"/>
              <a:t>Neurotransmitters and hormones</a:t>
            </a:r>
          </a:p>
          <a:p>
            <a:pPr lvl="2" eaLnBrk="1" hangingPunct="1"/>
            <a:endParaRPr lang="en-I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49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8D93-CE16-4BEF-9D76-C068828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6BE6C9-0C74-4B5D-82B8-45E36F304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8600"/>
            <a:ext cx="8567737" cy="605402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EF98E-2B1A-4C84-AC24-ED06305CC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385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37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Borderline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/>
          <a:lstStyle/>
          <a:p>
            <a:r>
              <a:rPr lang="en-US" dirty="0"/>
              <a:t>Poor Boundaries (S-O)</a:t>
            </a:r>
          </a:p>
          <a:p>
            <a:r>
              <a:rPr lang="en-US" dirty="0"/>
              <a:t>Limited Ego Integration (Split good/bad)</a:t>
            </a:r>
          </a:p>
          <a:p>
            <a:r>
              <a:rPr lang="en-US" dirty="0"/>
              <a:t>Regressive Behavior</a:t>
            </a:r>
          </a:p>
          <a:p>
            <a:r>
              <a:rPr lang="en-US" dirty="0"/>
              <a:t>Lacks object constancy</a:t>
            </a:r>
          </a:p>
          <a:p>
            <a:r>
              <a:rPr lang="en-US" dirty="0"/>
              <a:t>Enmeshment  vs.  Destruction</a:t>
            </a:r>
          </a:p>
          <a:p>
            <a:pPr lvl="1"/>
            <a:r>
              <a:rPr lang="en-US" dirty="0"/>
              <a:t>Urge to merge (love) vs. Fear of engulfment (hate)</a:t>
            </a:r>
          </a:p>
          <a:p>
            <a:pPr lvl="1"/>
            <a:r>
              <a:rPr lang="en-US" dirty="0"/>
              <a:t>Dependency vs.  Independence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P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-1"/>
            <a:ext cx="6553200" cy="6885901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Borderline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426914"/>
            <a:ext cx="7543800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They rarely see themselves or others in a balanced way.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These clients are the most likely of people with personality disorders to seek treatment.</a:t>
            </a:r>
          </a:p>
        </p:txBody>
      </p:sp>
    </p:spTree>
    <p:extLst>
      <p:ext uri="{BB962C8B-B14F-4D97-AF65-F5344CB8AC3E}">
        <p14:creationId xmlns:p14="http://schemas.microsoft.com/office/powerpoint/2010/main" val="1184877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Cyclothymic Disorder</a:t>
            </a:r>
          </a:p>
          <a:p>
            <a:endParaRPr lang="en-US" dirty="0"/>
          </a:p>
          <a:p>
            <a:r>
              <a:rPr lang="en-US" dirty="0"/>
              <a:t>Posttraumatic Stress Disorder</a:t>
            </a:r>
          </a:p>
          <a:p>
            <a:endParaRPr lang="en-US" dirty="0"/>
          </a:p>
          <a:p>
            <a:r>
              <a:rPr lang="en-US" dirty="0"/>
              <a:t>Narcissistic Personality Disorder</a:t>
            </a:r>
          </a:p>
          <a:p>
            <a:endParaRPr lang="en-US" dirty="0"/>
          </a:p>
          <a:p>
            <a:r>
              <a:rPr lang="en-US" dirty="0"/>
              <a:t>Substance Abuse/Use Disorder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 and Neglect</a:t>
            </a:r>
            <a:br>
              <a:rPr lang="en-US" dirty="0"/>
            </a:br>
            <a:r>
              <a:rPr lang="en-US" dirty="0"/>
              <a:t>  (pg 717/358)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534400" cy="4572000"/>
          </a:xfrm>
        </p:spPr>
        <p:txBody>
          <a:bodyPr>
            <a:normAutofit/>
          </a:bodyPr>
          <a:lstStyle/>
          <a:p>
            <a:r>
              <a:rPr lang="en-US" dirty="0"/>
              <a:t>Child Physical Abuse</a:t>
            </a:r>
          </a:p>
          <a:p>
            <a:r>
              <a:rPr lang="en-US" dirty="0"/>
              <a:t>Child Sexual Abuse</a:t>
            </a:r>
          </a:p>
          <a:p>
            <a:r>
              <a:rPr lang="en-US" dirty="0"/>
              <a:t>Child Neglect</a:t>
            </a:r>
          </a:p>
          <a:p>
            <a:r>
              <a:rPr lang="en-US" dirty="0"/>
              <a:t>Child Psychological Abuse</a:t>
            </a:r>
          </a:p>
          <a:p>
            <a:r>
              <a:rPr lang="en-US" dirty="0"/>
              <a:t>Adult Maltreatment and Neglect Problems</a:t>
            </a:r>
          </a:p>
          <a:p>
            <a:pPr lvl="1"/>
            <a:r>
              <a:rPr lang="en-US" dirty="0"/>
              <a:t>Specify : Suspected or Confirmed</a:t>
            </a:r>
          </a:p>
          <a:p>
            <a:pPr lvl="1"/>
            <a:r>
              <a:rPr lang="en-US" dirty="0"/>
              <a:t>Specify : Initial or Subsequent Encounter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Functioning: Borderline Personality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Meet the DSM-5 criteria</a:t>
            </a:r>
          </a:p>
          <a:p>
            <a:r>
              <a:rPr lang="en-US" dirty="0"/>
              <a:t>Over idealized/undervalued interpersonal relationships</a:t>
            </a:r>
          </a:p>
          <a:p>
            <a:r>
              <a:rPr lang="en-US" dirty="0"/>
              <a:t>Mood Shifts (depression-anxiety)</a:t>
            </a:r>
          </a:p>
          <a:p>
            <a:r>
              <a:rPr lang="en-US" dirty="0"/>
              <a:t>“Empty” feeling</a:t>
            </a:r>
          </a:p>
          <a:p>
            <a:r>
              <a:rPr lang="en-US" dirty="0"/>
              <a:t>Possible Abandonment Issues</a:t>
            </a:r>
          </a:p>
          <a:p>
            <a:endParaRPr lang="en-US" dirty="0"/>
          </a:p>
          <a:p>
            <a:r>
              <a:rPr lang="en-US" dirty="0"/>
              <a:t>Both have Identity Disturbance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Borderline Personality Disorder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8915400" cy="4572000"/>
          </a:xfrm>
        </p:spPr>
        <p:txBody>
          <a:bodyPr/>
          <a:lstStyle/>
          <a:p>
            <a:r>
              <a:rPr lang="en-US" dirty="0"/>
              <a:t>Low Functioning BPD:</a:t>
            </a:r>
          </a:p>
          <a:p>
            <a:pPr lvl="1"/>
            <a:r>
              <a:rPr lang="en-US" dirty="0"/>
              <a:t>Intense and unstable interpersonal relationships</a:t>
            </a:r>
          </a:p>
          <a:p>
            <a:pPr lvl="1"/>
            <a:r>
              <a:rPr lang="en-US" dirty="0"/>
              <a:t>Impulsive (self-destructive behaviors)</a:t>
            </a:r>
          </a:p>
          <a:p>
            <a:pPr lvl="1"/>
            <a:r>
              <a:rPr lang="en-US" dirty="0"/>
              <a:t>Mood Shifts (unstable emotions)</a:t>
            </a:r>
          </a:p>
          <a:p>
            <a:pPr lvl="1"/>
            <a:r>
              <a:rPr lang="en-US" dirty="0"/>
              <a:t>Anger  (inappropriate)</a:t>
            </a:r>
          </a:p>
          <a:p>
            <a:pPr lvl="1"/>
            <a:r>
              <a:rPr lang="en-US" dirty="0"/>
              <a:t>Suicidal/Self-mutilating</a:t>
            </a:r>
          </a:p>
          <a:p>
            <a:pPr lvl="1"/>
            <a:r>
              <a:rPr lang="en-US" dirty="0"/>
              <a:t>“Emptiness” especially when not in a relationship</a:t>
            </a:r>
          </a:p>
          <a:p>
            <a:pPr lvl="1"/>
            <a:r>
              <a:rPr lang="en-US" dirty="0"/>
              <a:t>Abandonment Issues  (emotionally left to “die”)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and predictive environment</a:t>
            </a:r>
          </a:p>
          <a:p>
            <a:r>
              <a:rPr lang="en-US" dirty="0"/>
              <a:t>Tolerate affect without abandonment</a:t>
            </a:r>
          </a:p>
          <a:p>
            <a:r>
              <a:rPr lang="en-US" dirty="0"/>
              <a:t>Avoid the split</a:t>
            </a:r>
          </a:p>
          <a:p>
            <a:r>
              <a:rPr lang="en-US" dirty="0"/>
              <a:t>Don’t rescue !  Maintain intolerance to independence</a:t>
            </a:r>
          </a:p>
          <a:p>
            <a:r>
              <a:rPr lang="en-US" dirty="0"/>
              <a:t>Supportive Interpretations</a:t>
            </a:r>
          </a:p>
          <a:p>
            <a:r>
              <a:rPr lang="en-US" dirty="0"/>
              <a:t>Build Ego functions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Histrionic Personality Disorder</a:t>
            </a:r>
            <a:endParaRPr lang="en-IN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497388"/>
          </a:xfrm>
        </p:spPr>
        <p:txBody>
          <a:bodyPr/>
          <a:lstStyle/>
          <a:p>
            <a:pPr eaLnBrk="1" hangingPunct="1"/>
            <a:r>
              <a:rPr lang="en-US" altLang="en-US"/>
              <a:t>Exaggerated emotional</a:t>
            </a:r>
            <a:r>
              <a:rPr lang="en-IN" altLang="en-US"/>
              <a:t> </a:t>
            </a:r>
            <a:r>
              <a:rPr lang="en-US" altLang="en-US"/>
              <a:t>reactions, approaching theatricality, in everyday behavior.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Show extreme pleasure as the center of attention and who behave in whatever way necessary to ensure that this happens.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They are excessively concerned with their physical appearance, often trying to draw attention to themselves in such extreme ways that their behavior seems ludicrous.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1280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Histrionic Personality Disorder</a:t>
            </a:r>
            <a:endParaRPr lang="en-IN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Flirtatious and seductive</a:t>
            </a:r>
          </a:p>
          <a:p>
            <a:pPr eaLnBrk="1" hangingPunct="1"/>
            <a:r>
              <a:rPr lang="en-US" altLang="en-US"/>
              <a:t>Demand reassurance, praise, approval of others </a:t>
            </a:r>
          </a:p>
          <a:p>
            <a:pPr eaLnBrk="1" hangingPunct="1"/>
            <a:r>
              <a:rPr lang="en-US" altLang="en-US"/>
              <a:t>Need for immediate gratification</a:t>
            </a:r>
          </a:p>
          <a:p>
            <a:pPr eaLnBrk="1" hangingPunct="1"/>
            <a:r>
              <a:rPr lang="en-US" altLang="en-US"/>
              <a:t>Easily influenced by others</a:t>
            </a:r>
          </a:p>
          <a:p>
            <a:pPr eaLnBrk="1" hangingPunct="1"/>
            <a:r>
              <a:rPr lang="en-US" altLang="en-US"/>
              <a:t>Lack analytical ability</a:t>
            </a:r>
          </a:p>
          <a:p>
            <a:pPr eaLnBrk="1" hangingPunct="1"/>
            <a:endParaRPr lang="en-I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7950" y="6356350"/>
            <a:ext cx="89281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85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Narcissistic 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A grandiose sense of self-importance;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A need for attention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A reduced capacity for empathy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Often seem to have an exaggerated sense of entitlement;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Expect to be admired and obeyed by others.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Usually seeks treatment when frustrated by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32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69DD-560A-4D48-B5D0-72DF4570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BCE1B-E681-4244-9478-332D522D5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71675"/>
            <a:ext cx="3886200" cy="291465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4190EF-B33A-41E8-9678-56B58793E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"/>
            <a:ext cx="5638800" cy="6264265"/>
          </a:xfrm>
        </p:spPr>
      </p:pic>
    </p:spTree>
    <p:extLst>
      <p:ext uri="{BB962C8B-B14F-4D97-AF65-F5344CB8AC3E}">
        <p14:creationId xmlns:p14="http://schemas.microsoft.com/office/powerpoint/2010/main" val="4280184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C:  Characterized by highly anxious and fearful affect.</a:t>
            </a:r>
          </a:p>
          <a:p>
            <a:endParaRPr lang="en-US" dirty="0"/>
          </a:p>
          <a:p>
            <a:pPr lvl="1"/>
            <a:r>
              <a:rPr lang="en-US" dirty="0"/>
              <a:t>Avoidant Personality Disorder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Dependent Personality Disorder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Obsessive Compulsive Personality Disorder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luster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04800"/>
            <a:ext cx="5562600" cy="62630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Avoidant Personality Disorder</a:t>
            </a:r>
            <a:endParaRPr lang="en-IN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individual desires, but is fearful of, any involvement with other people and is</a:t>
            </a:r>
            <a:r>
              <a:rPr lang="en-IN" altLang="en-US"/>
              <a:t> </a:t>
            </a:r>
            <a:r>
              <a:rPr lang="en-US" altLang="en-US"/>
              <a:t>terrified at the prospect of being publicly embarrassed</a:t>
            </a:r>
          </a:p>
          <a:p>
            <a:pPr eaLnBrk="1" hangingPunct="1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22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hildab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8733249" cy="53340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Avoidant - Theories</a:t>
            </a:r>
            <a:endParaRPr lang="en-IN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Cognitive-behavioral</a:t>
            </a:r>
          </a:p>
          <a:p>
            <a:pPr lvl="1" eaLnBrk="1" hangingPunct="1"/>
            <a:r>
              <a:rPr lang="en-US" altLang="en-US"/>
              <a:t>Hypersensitive due to parental criticism</a:t>
            </a:r>
          </a:p>
          <a:p>
            <a:pPr lvl="1" eaLnBrk="1" hangingPunct="1"/>
            <a:r>
              <a:rPr lang="en-US" altLang="en-US"/>
              <a:t>Feel unworthy of other people’s regard</a:t>
            </a:r>
          </a:p>
          <a:p>
            <a:pPr lvl="1" eaLnBrk="1" hangingPunct="1"/>
            <a:r>
              <a:rPr lang="en-US" altLang="en-US"/>
              <a:t>Expect not to be liked</a:t>
            </a:r>
          </a:p>
          <a:p>
            <a:pPr lvl="1" eaLnBrk="1" hangingPunct="1"/>
            <a:r>
              <a:rPr lang="en-US" altLang="en-US"/>
              <a:t>Avoid getting close to avoid expected rejection</a:t>
            </a:r>
          </a:p>
          <a:p>
            <a:pPr lvl="1" eaLnBrk="1" hangingPunct="1"/>
            <a:r>
              <a:rPr lang="en-US" altLang="en-US"/>
              <a:t>Distorted perceptions of experiences with others</a:t>
            </a:r>
          </a:p>
          <a:p>
            <a:pPr lvl="1" eaLnBrk="1" hangingPunct="1"/>
            <a:endParaRPr lang="en-I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5060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298656" cy="1865313"/>
          </a:xfrm>
        </p:spPr>
        <p:txBody>
          <a:bodyPr/>
          <a:lstStyle/>
          <a:p>
            <a:r>
              <a:rPr lang="en-US" dirty="0"/>
              <a:t>Avoidant Personality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998120"/>
          </a:xfrm>
        </p:spPr>
        <p:txBody>
          <a:bodyPr>
            <a:normAutofit/>
          </a:bodyPr>
          <a:lstStyle/>
          <a:p>
            <a:pPr marL="342900" marR="0" lvl="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700" dirty="0">
                <a:ln>
                  <a:noFill/>
                </a:ln>
                <a:solidFill>
                  <a:srgbClr val="FFFFFF"/>
                </a:solidFill>
                <a:latin typeface="Arial"/>
              </a:rPr>
              <a:t>Demonstrate marked feelings of inadequacy that are associated with hypersensitivity to negative feedback and/or social inhibition.</a:t>
            </a:r>
          </a:p>
          <a:p>
            <a:pPr marL="342900" marR="0" lvl="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700" dirty="0">
                <a:ln>
                  <a:noFill/>
                </a:ln>
                <a:solidFill>
                  <a:srgbClr val="FFFFFF"/>
                </a:solidFill>
                <a:latin typeface="Arial"/>
              </a:rPr>
              <a:t>Seldom put themselves in “risky” or even new situations in which they may perform poorly.</a:t>
            </a:r>
          </a:p>
          <a:p>
            <a:pPr marL="342900" marR="0" lvl="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700" dirty="0">
                <a:ln>
                  <a:noFill/>
                </a:ln>
                <a:solidFill>
                  <a:srgbClr val="FFFFFF"/>
                </a:solidFill>
                <a:latin typeface="Arial"/>
              </a:rPr>
              <a:t>Seldom develop intimate interpersonal relationships.</a:t>
            </a:r>
          </a:p>
          <a:p>
            <a:pPr marL="342900" marR="0" lvl="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700" dirty="0">
                <a:ln>
                  <a:noFill/>
                </a:ln>
                <a:solidFill>
                  <a:srgbClr val="FFFFFF"/>
                </a:solidFill>
                <a:latin typeface="Arial"/>
              </a:rPr>
              <a:t>May constrain occupational choices based on fear of negative judgments.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07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Dependent Personality Disorder</a:t>
            </a:r>
            <a:endParaRPr lang="en-IN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individual is extremely passive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Tends to cling to other people to the point of being unable to make any decisions</a:t>
            </a:r>
          </a:p>
          <a:p>
            <a:pPr eaLnBrk="1" hangingPunct="1"/>
            <a:endParaRPr lang="en-I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552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Dependent Personality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298656" cy="4455320"/>
          </a:xfrm>
        </p:spPr>
        <p:txBody>
          <a:bodyPr>
            <a:normAutofit/>
          </a:bodyPr>
          <a:lstStyle/>
          <a:p>
            <a:pPr marL="342900" marR="0" lvl="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ln>
                  <a:noFill/>
                </a:ln>
                <a:solidFill>
                  <a:srgbClr val="FFFFFF"/>
                </a:solidFill>
                <a:latin typeface="Arial"/>
              </a:rPr>
              <a:t>Seek someone to take care of them, even to the extent of being submissive, clinging, and fearful of separation.</a:t>
            </a:r>
          </a:p>
          <a:p>
            <a:pPr marL="342900" marR="0" lvl="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ln>
                  <a:noFill/>
                </a:ln>
                <a:solidFill>
                  <a:srgbClr val="FFFFFF"/>
                </a:solidFill>
                <a:latin typeface="Arial"/>
              </a:rPr>
              <a:t>Avoid decisive action and encourage others to make decisions for them.</a:t>
            </a:r>
          </a:p>
          <a:p>
            <a:pPr marL="342900" marR="0" lvl="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ln>
                  <a:noFill/>
                </a:ln>
                <a:solidFill>
                  <a:srgbClr val="FFFFFF"/>
                </a:solidFill>
                <a:latin typeface="Arial"/>
              </a:rPr>
              <a:t>Subservience makes it quite difficult to express disagreement, even when asked to undertake unpleasant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4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Fear being alone and quickly substitute a new relationship if an old one is lost.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They systematically underestimate themselves and their ability to function independently.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51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Obsessive-Compulsive </a:t>
            </a:r>
            <a:br>
              <a:rPr lang="en-US"/>
            </a:br>
            <a:r>
              <a:rPr lang="en-US"/>
              <a:t>Personality Disorder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569325" cy="4497388"/>
          </a:xfrm>
        </p:spPr>
        <p:txBody>
          <a:bodyPr/>
          <a:lstStyle/>
          <a:p>
            <a:pPr eaLnBrk="1" hangingPunct="1"/>
            <a:r>
              <a:rPr lang="en-US" altLang="en-US"/>
              <a:t>A personality disorder involving intense  perfectionism and inflexibility manifested in worrying, indecisiveness, and behavioral rigidity.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OCPD is a disturbance of personality, not a disturbance involving anxiety or even out-of-control behaviors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OCPD do not experience obsessions and compulsions. OCPD refers to this rigidly compulsive personality tendency and also obsessive concern with perfectionism.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910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Obsessive-Compulsive  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700" dirty="0">
                <a:solidFill>
                  <a:srgbClr val="FFFFFF"/>
                </a:solidFill>
                <a:latin typeface="Arial"/>
              </a:rPr>
              <a:t>Have well-controlled perfectionistic patterns of behavior at the expense of spontaneity, flexibility, and even efficiency.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700" dirty="0">
                <a:solidFill>
                  <a:srgbClr val="FFFFFF"/>
                </a:solidFill>
                <a:latin typeface="Arial"/>
              </a:rPr>
              <a:t>There is often such preoccupation with planning and details that tasks are not completed.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700" dirty="0">
                <a:solidFill>
                  <a:srgbClr val="FFFFFF"/>
                </a:solidFill>
                <a:latin typeface="Arial"/>
              </a:rPr>
              <a:t>Difficulty delegating responsibilities and tend to work long hours in order to meet their own standards regarding productivity.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41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OCPD:  Anal-retentive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Tend to collect and hoard things even when those things have little value.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Unlike obsessive-compulsive disorder, individuals with OCPD do not necessarily have obsessions or compulsions.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3100" dirty="0">
                <a:solidFill>
                  <a:srgbClr val="FFFFFF"/>
                </a:solidFill>
                <a:latin typeface="Arial"/>
              </a:rPr>
              <a:t>Tendency is to be rigid in their actions and thinking, adhering to strict and controlled patterns of thought and behaviors.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791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Theories of</a:t>
            </a:r>
            <a:br>
              <a:rPr lang="en-US" dirty="0"/>
            </a:br>
            <a:r>
              <a:rPr lang="en-US" dirty="0"/>
              <a:t>Obsessive-Compulsive</a:t>
            </a:r>
            <a:endParaRPr lang="en-IN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Freudian</a:t>
            </a:r>
          </a:p>
          <a:p>
            <a:pPr lvl="1" eaLnBrk="1" hangingPunct="1"/>
            <a:r>
              <a:rPr lang="en-US" altLang="en-US" dirty="0"/>
              <a:t>Fixation at anal psychosexual stage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Cognitive-behavioral	</a:t>
            </a:r>
          </a:p>
          <a:p>
            <a:pPr lvl="1" eaLnBrk="1" hangingPunct="1"/>
            <a:r>
              <a:rPr lang="en-US" altLang="en-US" dirty="0"/>
              <a:t>Unrealistic standard of perfection</a:t>
            </a:r>
          </a:p>
          <a:p>
            <a:pPr lvl="1" eaLnBrk="1" hangingPunct="1"/>
            <a:r>
              <a:rPr lang="en-US" altLang="en-US" dirty="0"/>
              <a:t>Ruminative tendency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Metacognitive interpersonal therapy</a:t>
            </a:r>
          </a:p>
          <a:p>
            <a:pPr lvl="1" eaLnBrk="1" hangingPunct="1"/>
            <a:r>
              <a:rPr lang="en-US" altLang="en-US" dirty="0"/>
              <a:t>Think about their thinking</a:t>
            </a:r>
          </a:p>
          <a:p>
            <a:pPr lvl="1" eaLnBrk="1" hangingPunct="1"/>
            <a:endParaRPr lang="en-I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Copyright © 2014 McGraw-Hill Education.  All rights reserved. No reproduction or distribution without the prior written consent of McGraw-Hill Education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283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lusterCd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hildmalbarchar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243332" cy="56388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Personality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Personality change due to another medical condition  (pg 682/330)</a:t>
            </a:r>
          </a:p>
          <a:p>
            <a:pPr lvl="1"/>
            <a:r>
              <a:rPr lang="en-US" dirty="0"/>
              <a:t>Specify whether: Labile, Disinhibited, Aggressive, Apathetic, Paranoid, Other, Unspecified, or Combined Type</a:t>
            </a:r>
          </a:p>
          <a:p>
            <a:endParaRPr lang="en-US" dirty="0"/>
          </a:p>
          <a:p>
            <a:r>
              <a:rPr lang="en-US" dirty="0"/>
              <a:t>Other Specified/Unspecified Personality Disorder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rimates_chim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600"/>
            <a:ext cx="7239000" cy="6525951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Case Study: Gary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F60.1  Schizoid Personality Disorder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SNL Case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372600" cy="4572000"/>
          </a:xfrm>
        </p:spPr>
        <p:txBody>
          <a:bodyPr/>
          <a:lstStyle/>
          <a:p>
            <a:pPr>
              <a:buNone/>
            </a:pPr>
            <a:r>
              <a:rPr lang="en-US" dirty="0"/>
              <a:t>F60.1  Obsessive-Compulsive Personality Disorder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		Verse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F42  Obsessive-Compulsive Disorder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Maltreatment &amp; Neglect Disorders  (720/363)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Spouse or Partner  Violence, Physical</a:t>
            </a:r>
          </a:p>
          <a:p>
            <a:r>
              <a:rPr lang="en-US" dirty="0"/>
              <a:t>Spouse or Partner  Violence, Sexual</a:t>
            </a:r>
          </a:p>
          <a:p>
            <a:r>
              <a:rPr lang="en-US" dirty="0"/>
              <a:t>Spouse or Partner Neglect</a:t>
            </a:r>
          </a:p>
          <a:p>
            <a:r>
              <a:rPr lang="en-US" dirty="0"/>
              <a:t>Spouse or Partner Abuse, Psychological</a:t>
            </a:r>
          </a:p>
          <a:p>
            <a:pPr lvl="1"/>
            <a:r>
              <a:rPr lang="en-US" dirty="0"/>
              <a:t>Specify : Suspected or Confirmed</a:t>
            </a:r>
          </a:p>
          <a:p>
            <a:pPr lvl="1"/>
            <a:r>
              <a:rPr lang="en-US" dirty="0"/>
              <a:t>Specify : Initial or Subsequent Encounter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Violence by Age &amp; Gender</a:t>
            </a:r>
          </a:p>
        </p:txBody>
      </p:sp>
      <p:pic>
        <p:nvPicPr>
          <p:cNvPr id="4" name="Content Placeholder 3" descr="adultViolenc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8086890" cy="5181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othecary">
  <a:themeElements>
    <a:clrScheme name="Custom 12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B0F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176</TotalTime>
  <Words>2615</Words>
  <Application>Microsoft Office PowerPoint</Application>
  <PresentationFormat>On-screen Show (4:3)</PresentationFormat>
  <Paragraphs>379</Paragraphs>
  <Slides>75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Arial</vt:lpstr>
      <vt:lpstr>Arial Black</vt:lpstr>
      <vt:lpstr>Book Antiqua</vt:lpstr>
      <vt:lpstr>Calibri</vt:lpstr>
      <vt:lpstr>Century Gothic</vt:lpstr>
      <vt:lpstr>Times New Roman</vt:lpstr>
      <vt:lpstr>Verdana</vt:lpstr>
      <vt:lpstr>Wingdings</vt:lpstr>
      <vt:lpstr>Wingdings 2</vt:lpstr>
      <vt:lpstr>Verve</vt:lpstr>
      <vt:lpstr>Fireworks</vt:lpstr>
      <vt:lpstr>Apothecary</vt:lpstr>
      <vt:lpstr>PSY 6669 Behavioral Pathology</vt:lpstr>
      <vt:lpstr>Reminder  !!!</vt:lpstr>
      <vt:lpstr>Relational Problems  (pg 715/355)</vt:lpstr>
      <vt:lpstr>Other Problems Related to Primary Support Group</vt:lpstr>
      <vt:lpstr>Abuse and Neglect   (pg 717/358)</vt:lpstr>
      <vt:lpstr>PowerPoint Presentation</vt:lpstr>
      <vt:lpstr>PowerPoint Presentation</vt:lpstr>
      <vt:lpstr>Adult Maltreatment &amp; Neglect Disorders  (720/363)</vt:lpstr>
      <vt:lpstr>Violence by Age &amp; Gender</vt:lpstr>
      <vt:lpstr>Elder Abuse</vt:lpstr>
      <vt:lpstr>PowerPoint Presentation</vt:lpstr>
      <vt:lpstr>Nonspouse or Nonpartner     (pg 720/363)</vt:lpstr>
      <vt:lpstr>Educational &amp; Occupational    (pg 723/367)</vt:lpstr>
      <vt:lpstr>Other Problems  (pg 725/371)</vt:lpstr>
      <vt:lpstr>Other Circumstances of Personal History (pg 726/372)</vt:lpstr>
      <vt:lpstr>PowerPoint Presentation</vt:lpstr>
      <vt:lpstr>PSY 6669 Behavioral Pathology</vt:lpstr>
      <vt:lpstr>APA Definition of Personality</vt:lpstr>
      <vt:lpstr>Psychiatric Association</vt:lpstr>
      <vt:lpstr>Definition of a Personality Disorder  (pg 645/321)</vt:lpstr>
      <vt:lpstr>PowerPoint Presentation</vt:lpstr>
      <vt:lpstr>Prevalence</vt:lpstr>
      <vt:lpstr>Etiology</vt:lpstr>
      <vt:lpstr>Cultural Considerations</vt:lpstr>
      <vt:lpstr>? Cultural influences ?</vt:lpstr>
      <vt:lpstr>PowerPoint Presentation</vt:lpstr>
      <vt:lpstr>Personality Disorder Clusters</vt:lpstr>
      <vt:lpstr>paranoid personality disorder</vt:lpstr>
      <vt:lpstr>PowerPoint Presentation</vt:lpstr>
      <vt:lpstr>Schizoid Personality Disorder</vt:lpstr>
      <vt:lpstr>PowerPoint Presentation</vt:lpstr>
      <vt:lpstr>Schizotypal Personality Disorder</vt:lpstr>
      <vt:lpstr>Schizotypal Personality Disorder</vt:lpstr>
      <vt:lpstr>PowerPoint Presentation</vt:lpstr>
      <vt:lpstr>PowerPoint Presentation</vt:lpstr>
      <vt:lpstr>Personality Disorder</vt:lpstr>
      <vt:lpstr>PowerPoint Presentation</vt:lpstr>
      <vt:lpstr>PowerPoint Presentation</vt:lpstr>
      <vt:lpstr>Antisocial </vt:lpstr>
      <vt:lpstr>Antisocial Personality Disorder</vt:lpstr>
      <vt:lpstr>PowerPoint Presentation</vt:lpstr>
      <vt:lpstr>Borderline Personality Disorder </vt:lpstr>
      <vt:lpstr>Perspectives on Borderline Personality</vt:lpstr>
      <vt:lpstr>PowerPoint Presentation</vt:lpstr>
      <vt:lpstr>PowerPoint Presentation</vt:lpstr>
      <vt:lpstr>Borderline Pathology</vt:lpstr>
      <vt:lpstr>PowerPoint Presentation</vt:lpstr>
      <vt:lpstr>Borderline </vt:lpstr>
      <vt:lpstr>Differential Diagnoses</vt:lpstr>
      <vt:lpstr>High Functioning: Borderline Personality Traits</vt:lpstr>
      <vt:lpstr>Borderline Personality Disorder  </vt:lpstr>
      <vt:lpstr>Treatment Issues</vt:lpstr>
      <vt:lpstr>Histrionic Personality Disorder</vt:lpstr>
      <vt:lpstr>Histrionic Personality Disorder</vt:lpstr>
      <vt:lpstr>Narcissistic Personality</vt:lpstr>
      <vt:lpstr>PowerPoint Presentation</vt:lpstr>
      <vt:lpstr>Personality Disorders</vt:lpstr>
      <vt:lpstr>PowerPoint Presentation</vt:lpstr>
      <vt:lpstr>Avoidant Personality Disorder</vt:lpstr>
      <vt:lpstr>Avoidant - Theories</vt:lpstr>
      <vt:lpstr>Avoidant Personality Disorder</vt:lpstr>
      <vt:lpstr>Dependent Personality Disorder</vt:lpstr>
      <vt:lpstr>Dependent Personality</vt:lpstr>
      <vt:lpstr>Dependent Personality</vt:lpstr>
      <vt:lpstr>Obsessive-Compulsive  Personality Disorder</vt:lpstr>
      <vt:lpstr>Obsessive-Compulsive  PD</vt:lpstr>
      <vt:lpstr>OCPD:  Anal-retentive </vt:lpstr>
      <vt:lpstr>Theories of Obsessive-Compulsive</vt:lpstr>
      <vt:lpstr>PowerPoint Presentation</vt:lpstr>
      <vt:lpstr>Other Personality Disorder</vt:lpstr>
      <vt:lpstr>PowerPoint Presentation</vt:lpstr>
      <vt:lpstr>Video Case Study: Gary</vt:lpstr>
      <vt:lpstr>Gary</vt:lpstr>
      <vt:lpstr>SNL Case Study</vt:lpstr>
      <vt:lpstr>Video Case Study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6999 Behavioral Pathology</dc:title>
  <dc:creator>J Fairbanks</dc:creator>
  <cp:lastModifiedBy>J Fairbanks</cp:lastModifiedBy>
  <cp:revision>32</cp:revision>
  <dcterms:created xsi:type="dcterms:W3CDTF">2015-07-07T02:38:10Z</dcterms:created>
  <dcterms:modified xsi:type="dcterms:W3CDTF">2019-09-25T16:52:55Z</dcterms:modified>
</cp:coreProperties>
</file>