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89" r:id="rId4"/>
    <p:sldId id="351" r:id="rId5"/>
    <p:sldId id="337" r:id="rId6"/>
    <p:sldId id="336" r:id="rId7"/>
    <p:sldId id="352" r:id="rId8"/>
    <p:sldId id="339" r:id="rId9"/>
    <p:sldId id="341" r:id="rId10"/>
    <p:sldId id="261" r:id="rId11"/>
    <p:sldId id="342" r:id="rId12"/>
    <p:sldId id="262" r:id="rId13"/>
    <p:sldId id="297" r:id="rId14"/>
    <p:sldId id="263" r:id="rId15"/>
    <p:sldId id="264" r:id="rId16"/>
    <p:sldId id="305" r:id="rId17"/>
    <p:sldId id="344" r:id="rId18"/>
    <p:sldId id="277" r:id="rId19"/>
    <p:sldId id="278" r:id="rId20"/>
    <p:sldId id="265" r:id="rId21"/>
    <p:sldId id="300" r:id="rId22"/>
    <p:sldId id="346" r:id="rId23"/>
    <p:sldId id="298" r:id="rId24"/>
    <p:sldId id="347" r:id="rId25"/>
    <p:sldId id="345" r:id="rId26"/>
    <p:sldId id="266" r:id="rId27"/>
    <p:sldId id="302" r:id="rId28"/>
    <p:sldId id="301" r:id="rId29"/>
    <p:sldId id="267" r:id="rId30"/>
    <p:sldId id="306" r:id="rId31"/>
    <p:sldId id="307" r:id="rId32"/>
    <p:sldId id="348" r:id="rId33"/>
    <p:sldId id="309" r:id="rId34"/>
    <p:sldId id="313" r:id="rId35"/>
    <p:sldId id="268" r:id="rId36"/>
    <p:sldId id="312" r:id="rId37"/>
    <p:sldId id="310" r:id="rId38"/>
    <p:sldId id="311" r:id="rId39"/>
    <p:sldId id="315" r:id="rId40"/>
    <p:sldId id="314" r:id="rId41"/>
    <p:sldId id="269" r:id="rId42"/>
    <p:sldId id="317" r:id="rId43"/>
    <p:sldId id="316" r:id="rId44"/>
    <p:sldId id="270" r:id="rId45"/>
    <p:sldId id="271" r:id="rId46"/>
    <p:sldId id="319" r:id="rId47"/>
    <p:sldId id="272" r:id="rId48"/>
    <p:sldId id="291" r:id="rId49"/>
    <p:sldId id="330" r:id="rId50"/>
    <p:sldId id="320" r:id="rId51"/>
    <p:sldId id="329" r:id="rId52"/>
    <p:sldId id="332" r:id="rId53"/>
    <p:sldId id="327" r:id="rId54"/>
    <p:sldId id="321" r:id="rId55"/>
    <p:sldId id="273" r:id="rId56"/>
    <p:sldId id="292" r:id="rId57"/>
    <p:sldId id="328" r:id="rId58"/>
    <p:sldId id="333" r:id="rId59"/>
    <p:sldId id="276" r:id="rId60"/>
    <p:sldId id="32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4660"/>
  </p:normalViewPr>
  <p:slideViewPr>
    <p:cSldViewPr>
      <p:cViewPr varScale="1">
        <p:scale>
          <a:sx n="52" d="100"/>
          <a:sy n="52" d="100"/>
        </p:scale>
        <p:origin x="9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7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3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121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1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1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2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5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5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80AE567-CD71-4957-8B90-AF4CCEE8A010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C802EB7-1EC7-405C-BBCC-E6B3DBEAB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980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 6669 Behavioral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5</a:t>
            </a:r>
          </a:p>
          <a:p>
            <a:r>
              <a:rPr lang="en-US" dirty="0"/>
              <a:t>Somatic Symptoms and Related Medical Disorders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32D60-9197-4767-8A9E-4D71BD075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4813036" cy="32520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F45.21 Illness Anxiety Disorder</a:t>
            </a:r>
            <a:br>
              <a:rPr lang="en-US" dirty="0"/>
            </a:br>
            <a:r>
              <a:rPr lang="en-US" sz="3200" dirty="0"/>
              <a:t>(pg 315/162)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5974E-6C59-4460-96D2-89928DE2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993"/>
            <a:ext cx="6553200" cy="49200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4B2E-94D2-403D-9774-3F15A7B55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Conversion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F9CFF-6606-4637-8677-EA57048163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039F2-E8C2-42A0-9D0D-CDD181437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3" y="2246313"/>
            <a:ext cx="82061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4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F44.x  Conversion Disorder</a:t>
            </a:r>
            <a:br>
              <a:rPr lang="en-US" dirty="0"/>
            </a:br>
            <a:r>
              <a:rPr lang="en-US" dirty="0"/>
              <a:t>           (pg 318/163)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686800" cy="4572000"/>
          </a:xfrm>
        </p:spPr>
        <p:txBody>
          <a:bodyPr/>
          <a:lstStyle/>
          <a:p>
            <a:r>
              <a:rPr lang="en-US" dirty="0"/>
              <a:t>Specify symptom type: weakness, paralysis, abnormal movement, swallowing, speech, attacks or seizures, anesthesia or sensory loss, with mixed symptoms.</a:t>
            </a:r>
          </a:p>
          <a:p>
            <a:endParaRPr lang="en-US" dirty="0"/>
          </a:p>
          <a:p>
            <a:r>
              <a:rPr lang="en-US" dirty="0"/>
              <a:t>Specify if Acute episode or Persistent</a:t>
            </a:r>
          </a:p>
          <a:p>
            <a:endParaRPr lang="en-US" dirty="0"/>
          </a:p>
          <a:p>
            <a:r>
              <a:rPr lang="en-US" dirty="0"/>
              <a:t>Specify with Psychological Stressor or Without Psychological Stressor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unds-presenation-conversion-disorder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423998" cy="6324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6106"/>
          </a:xfrm>
        </p:spPr>
        <p:txBody>
          <a:bodyPr>
            <a:normAutofit fontScale="90000"/>
          </a:bodyPr>
          <a:lstStyle/>
          <a:p>
            <a:r>
              <a:rPr lang="en-US" dirty="0"/>
              <a:t>Psychological Factors Affecting Other Medical Conditions</a:t>
            </a:r>
            <a:br>
              <a:rPr lang="en-US" dirty="0"/>
            </a:br>
            <a:r>
              <a:rPr lang="en-US" sz="3200" dirty="0"/>
              <a:t>(pg.322/164)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16408"/>
          </a:xfrm>
        </p:spPr>
        <p:txBody>
          <a:bodyPr/>
          <a:lstStyle/>
          <a:p>
            <a:r>
              <a:rPr lang="en-US" dirty="0"/>
              <a:t>An actual medical symptom or condition is present, But….</a:t>
            </a:r>
          </a:p>
          <a:p>
            <a:endParaRPr lang="en-US" dirty="0"/>
          </a:p>
          <a:p>
            <a:r>
              <a:rPr lang="en-US" dirty="0"/>
              <a:t>Specify current severity: Mild, Moderate, Severe, Extreme (ignoring life threatening risks)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F68.10  Factitious Disorder  	Imposed on Self (pg 324/165)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Specify : Single episode or Recurrent episodes.</a:t>
            </a:r>
          </a:p>
          <a:p>
            <a:endParaRPr lang="en-US" dirty="0"/>
          </a:p>
          <a:p>
            <a:r>
              <a:rPr lang="en-US" dirty="0"/>
              <a:t>Factitious Disorder Imposed on Another (Previously Factitious Disorder by Proxy)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	Specify: Single Episode or Recurrent episodes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Z76.5  Malingering (pg. 726/373)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omatoform-disorders-2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221010" cy="6172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1059-066B-4C66-BE78-BF6DB4DE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35DAD0-DE93-4A6A-A473-D8202B597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" y="11289"/>
            <a:ext cx="7475403" cy="244902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D5599-08C6-4E69-AC81-6FA53167C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89" y="2431344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4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Case Study:  Joyce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F44.6  Conversion Disorder, With special </a:t>
            </a:r>
          </a:p>
          <a:p>
            <a:pPr>
              <a:buNone/>
            </a:pPr>
            <a:r>
              <a:rPr lang="en-US" dirty="0"/>
              <a:t>           sensory symptoms, Acute episode,</a:t>
            </a:r>
          </a:p>
          <a:p>
            <a:pPr>
              <a:buNone/>
            </a:pPr>
            <a:r>
              <a:rPr lang="en-US" dirty="0"/>
              <a:t>           With psychological stressors (witness </a:t>
            </a:r>
          </a:p>
          <a:p>
            <a:pPr>
              <a:buNone/>
            </a:pPr>
            <a:r>
              <a:rPr lang="en-US" dirty="0"/>
              <a:t>           of child sexual abuse)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ope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-1562833"/>
            <a:ext cx="6629400" cy="858422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and Eating Disorders</a:t>
            </a:r>
            <a:br>
              <a:rPr lang="en-US" dirty="0"/>
            </a:br>
            <a:r>
              <a:rPr lang="en-US" dirty="0"/>
              <a:t>     (pg 329/169)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/>
              <a:t>Pica (In children and In adults)</a:t>
            </a:r>
          </a:p>
          <a:p>
            <a:r>
              <a:rPr lang="en-US" dirty="0"/>
              <a:t>Rumination Disorder</a:t>
            </a:r>
          </a:p>
          <a:p>
            <a:r>
              <a:rPr lang="en-US" dirty="0"/>
              <a:t>Avoidant/restrictive Food Intake Disorder</a:t>
            </a:r>
          </a:p>
          <a:p>
            <a:r>
              <a:rPr lang="en-US" dirty="0"/>
              <a:t>Anorexia Nervosa</a:t>
            </a:r>
          </a:p>
          <a:p>
            <a:pPr lvl="1"/>
            <a:r>
              <a:rPr lang="en-US" dirty="0"/>
              <a:t>Specify: Restricting type, Binge-eating/purging type  &amp;  In partial remission or In full remission</a:t>
            </a:r>
          </a:p>
          <a:p>
            <a:r>
              <a:rPr lang="en-US" dirty="0"/>
              <a:t>Bulimia Nervosa</a:t>
            </a:r>
          </a:p>
          <a:p>
            <a:pPr lvl="1"/>
            <a:r>
              <a:rPr lang="en-US" dirty="0"/>
              <a:t>Specify: In partial remission or In full remission</a:t>
            </a:r>
          </a:p>
          <a:p>
            <a:pPr lvl="1"/>
            <a:r>
              <a:rPr lang="en-US" dirty="0"/>
              <a:t>Specify: Mild, Moderate, Severe, or Extreme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Anorexia Nervosa</a:t>
            </a:r>
          </a:p>
        </p:txBody>
      </p:sp>
      <p:pic>
        <p:nvPicPr>
          <p:cNvPr id="4" name="Content Placeholder 3" descr="dt_140627_body_image_eating_disorder_80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CB6B-6CEB-4E22-957C-6E65CC4F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 fontScale="90000"/>
          </a:bodyPr>
          <a:lstStyle/>
          <a:p>
            <a:r>
              <a:rPr lang="en-US" dirty="0"/>
              <a:t>Anorexia Nervosa  </a:t>
            </a:r>
            <a:r>
              <a:rPr lang="en-US" dirty="0" err="1"/>
              <a:t>Pg</a:t>
            </a:r>
            <a:r>
              <a:rPr lang="en-US" dirty="0"/>
              <a:t>  338/171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7BB2D-670F-40A2-B9E4-38626BF22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" y="1143000"/>
            <a:ext cx="8333282" cy="5599906"/>
          </a:xfrm>
        </p:spPr>
      </p:pic>
    </p:spTree>
    <p:extLst>
      <p:ext uri="{BB962C8B-B14F-4D97-AF65-F5344CB8AC3E}">
        <p14:creationId xmlns:p14="http://schemas.microsoft.com/office/powerpoint/2010/main" val="3176963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norex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8599"/>
            <a:ext cx="5638800" cy="79295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C420-EBBE-4C84-B40E-09E183C8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/>
              <a:t>Bulimia Nervosa </a:t>
            </a:r>
            <a:r>
              <a:rPr lang="en-US" dirty="0" err="1"/>
              <a:t>pg</a:t>
            </a:r>
            <a:r>
              <a:rPr lang="en-US" dirty="0"/>
              <a:t> 345/172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90C40-034C-4E8A-A4F0-671265431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35355" cy="5657422"/>
          </a:xfrm>
        </p:spPr>
      </p:pic>
    </p:spTree>
    <p:extLst>
      <p:ext uri="{BB962C8B-B14F-4D97-AF65-F5344CB8AC3E}">
        <p14:creationId xmlns:p14="http://schemas.microsoft.com/office/powerpoint/2010/main" val="3459789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654C-02F6-4DD9-8692-CFD4E8525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Binge Eating Disorder</a:t>
            </a:r>
            <a:br>
              <a:rPr lang="en-US" dirty="0"/>
            </a:br>
            <a:r>
              <a:rPr lang="en-US" dirty="0"/>
              <a:t>(pg. 350/174)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A7053B-7098-44DA-B5B8-BBE09CE0E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" y="1905000"/>
            <a:ext cx="9105346" cy="4419600"/>
          </a:xfrm>
        </p:spPr>
      </p:pic>
    </p:spTree>
    <p:extLst>
      <p:ext uri="{BB962C8B-B14F-4D97-AF65-F5344CB8AC3E}">
        <p14:creationId xmlns:p14="http://schemas.microsoft.com/office/powerpoint/2010/main" val="3774099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97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45208"/>
          </a:xfrm>
        </p:spPr>
        <p:txBody>
          <a:bodyPr>
            <a:normAutofit/>
          </a:bodyPr>
          <a:lstStyle/>
          <a:p>
            <a:r>
              <a:rPr lang="en-US" dirty="0"/>
              <a:t>Binge-Eating Disorder (pg. 350/174)</a:t>
            </a:r>
          </a:p>
          <a:p>
            <a:pPr lvl="1"/>
            <a:r>
              <a:rPr lang="en-US" dirty="0"/>
              <a:t>Specify: In partial remission or In full remission</a:t>
            </a:r>
          </a:p>
          <a:p>
            <a:pPr lvl="1"/>
            <a:r>
              <a:rPr lang="en-US" dirty="0"/>
              <a:t>Specify: Mild, Moderate, Severe, or Extreme</a:t>
            </a:r>
          </a:p>
          <a:p>
            <a:pPr lvl="1"/>
            <a:r>
              <a:rPr lang="en-US" dirty="0"/>
              <a:t>Specify: In partial remission or In full remission</a:t>
            </a:r>
          </a:p>
          <a:p>
            <a:pPr lvl="1"/>
            <a:r>
              <a:rPr lang="en-US" dirty="0"/>
              <a:t>Specify: Mild, Moderate, Severe, or Extreme</a:t>
            </a:r>
          </a:p>
          <a:p>
            <a:r>
              <a:rPr lang="en-US" dirty="0"/>
              <a:t>Other Specified Feeding or Eating Disorder</a:t>
            </a:r>
          </a:p>
          <a:p>
            <a:pPr lvl="1"/>
            <a:r>
              <a:rPr lang="en-US" dirty="0"/>
              <a:t>Specify Atypical anorexia nervosa, Low frequency or limited duration Bulimia nervosa or Binge-eating, Purge Disorder, Night eating syndrome</a:t>
            </a:r>
          </a:p>
          <a:p>
            <a:r>
              <a:rPr lang="en-US" dirty="0"/>
              <a:t>Unspecified Feeding or Eating Disorder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eating-disorders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22504" cy="62484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1-eating-disorder-3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8229600" cy="61722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Elimination Disorders</a:t>
            </a:r>
            <a:br>
              <a:rPr lang="en-US" dirty="0"/>
            </a:br>
            <a:r>
              <a:rPr lang="en-US" dirty="0"/>
              <a:t>    (pg 355/177)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Enuresis, Nocturnal only, Diurnal only, or nocturnal and diurnal</a:t>
            </a:r>
          </a:p>
          <a:p>
            <a:endParaRPr lang="en-US" dirty="0"/>
          </a:p>
          <a:p>
            <a:r>
              <a:rPr lang="en-US" dirty="0"/>
              <a:t>Encopresis, with or without constipation and overflow incontinence</a:t>
            </a:r>
          </a:p>
          <a:p>
            <a:endParaRPr lang="en-US" dirty="0"/>
          </a:p>
          <a:p>
            <a:r>
              <a:rPr lang="en-US" dirty="0"/>
              <a:t>Other Specified Elimination Disorder</a:t>
            </a:r>
          </a:p>
          <a:p>
            <a:endParaRPr lang="en-US" dirty="0"/>
          </a:p>
          <a:p>
            <a:r>
              <a:rPr lang="en-US" dirty="0"/>
              <a:t>Unspecified Elimination Disorder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Disorders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F45.22  Body Dysmorphic Disorder</a:t>
            </a:r>
          </a:p>
          <a:p>
            <a:r>
              <a:rPr lang="en-US" dirty="0"/>
              <a:t>F42       Hoarding Disorder</a:t>
            </a:r>
          </a:p>
          <a:p>
            <a:r>
              <a:rPr lang="en-US" dirty="0"/>
              <a:t>F63.2    Trichotillomania</a:t>
            </a:r>
          </a:p>
          <a:p>
            <a:r>
              <a:rPr lang="en-US" dirty="0"/>
              <a:t>L98.1    Excoriation (Skin-picking) Disorder</a:t>
            </a:r>
          </a:p>
          <a:p>
            <a:r>
              <a:rPr lang="en-US" dirty="0"/>
              <a:t>Substance/Medication-Induced OCD</a:t>
            </a:r>
          </a:p>
          <a:p>
            <a:pPr lvl="1"/>
            <a:r>
              <a:rPr lang="en-US" dirty="0"/>
              <a:t>Specify: With onset during intoxication, withdrawal, or after medication use. </a:t>
            </a:r>
          </a:p>
          <a:p>
            <a:pPr lvl="1">
              <a:buNone/>
            </a:pPr>
            <a:r>
              <a:rPr lang="en-US" dirty="0"/>
              <a:t>OCD Related to Another Medical Condition</a:t>
            </a:r>
          </a:p>
          <a:p>
            <a:pPr lvl="1">
              <a:buNone/>
            </a:pPr>
            <a:r>
              <a:rPr lang="en-US" dirty="0"/>
              <a:t>Other specified/unspecified OCD (specify)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74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nure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457200"/>
            <a:ext cx="7593563" cy="5791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ayEnuresi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304800"/>
            <a:ext cx="7528089" cy="56388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Sleep-Wake Disorders</a:t>
            </a:r>
            <a:br>
              <a:rPr lang="en-US" dirty="0"/>
            </a:br>
            <a:r>
              <a:rPr lang="en-US" dirty="0"/>
              <a:t>     (pg 361/181)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BB57D7-671D-46E4-805E-C54B8AFFF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13261"/>
            <a:ext cx="6629400" cy="497724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FE1DC4-7017-4A53-BCBA-4564F574F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47245"/>
            <a:ext cx="4114800" cy="25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7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dical-insomnia-insomniac-sleeping_disorder-sleep_disorder-sleeping_problem-aton3229_l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304800"/>
            <a:ext cx="5029200" cy="619849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D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6949"/>
            <a:ext cx="7391400" cy="6671051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Sleep-Wake Disorders</a:t>
            </a:r>
            <a:br>
              <a:rPr lang="en-US" dirty="0"/>
            </a:br>
            <a:r>
              <a:rPr lang="en-US" dirty="0"/>
              <a:t>     (pg 361/181)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Insomnia Disorder</a:t>
            </a:r>
          </a:p>
          <a:p>
            <a:r>
              <a:rPr lang="en-US" dirty="0"/>
              <a:t>Hypersomnolence Disorder</a:t>
            </a:r>
          </a:p>
          <a:p>
            <a:r>
              <a:rPr lang="en-US" dirty="0"/>
              <a:t>Narcolepsy</a:t>
            </a:r>
          </a:p>
          <a:p>
            <a:endParaRPr lang="en-US" dirty="0"/>
          </a:p>
          <a:p>
            <a:pPr lvl="1"/>
            <a:r>
              <a:rPr lang="en-US" dirty="0"/>
              <a:t>Specify: comorbid medical disorders</a:t>
            </a:r>
          </a:p>
          <a:p>
            <a:pPr lvl="1"/>
            <a:r>
              <a:rPr lang="en-US" dirty="0"/>
              <a:t>Specify duration</a:t>
            </a:r>
          </a:p>
          <a:p>
            <a:pPr lvl="1"/>
            <a:r>
              <a:rPr lang="en-US" dirty="0"/>
              <a:t>Specify severity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wakeD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225693" cy="6477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-and-sleep-disorders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525491" cy="6400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Disorder Cycle</a:t>
            </a:r>
          </a:p>
        </p:txBody>
      </p:sp>
      <p:pic>
        <p:nvPicPr>
          <p:cNvPr id="4" name="Content Placeholder 3" descr="vicious-cycle-of-insomnia-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9" y="1752600"/>
            <a:ext cx="5470071" cy="51054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omplications_of_insomnia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381000"/>
            <a:ext cx="6822238" cy="6096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C6A4-F0CE-4228-95B6-AD6DDCFF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57173B-4ADB-44B0-B384-0336CFC51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67494"/>
            <a:ext cx="8279341" cy="6209506"/>
          </a:xfrm>
        </p:spPr>
      </p:pic>
    </p:spTree>
    <p:extLst>
      <p:ext uri="{BB962C8B-B14F-4D97-AF65-F5344CB8AC3E}">
        <p14:creationId xmlns:p14="http://schemas.microsoft.com/office/powerpoint/2010/main" val="3989279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dep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381000"/>
            <a:ext cx="9621795" cy="55626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Breathing-related Sleep Disorders  (pg 378/186)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Obstructive Sleep Apnea Hypopnea</a:t>
            </a:r>
          </a:p>
          <a:p>
            <a:endParaRPr lang="en-US" dirty="0"/>
          </a:p>
          <a:p>
            <a:r>
              <a:rPr lang="en-US" dirty="0"/>
              <a:t>Central Sleep Apnea</a:t>
            </a:r>
          </a:p>
          <a:p>
            <a:endParaRPr lang="en-US" dirty="0"/>
          </a:p>
          <a:p>
            <a:r>
              <a:rPr lang="en-US" dirty="0"/>
              <a:t>Sleep-related Hypoventilation</a:t>
            </a:r>
          </a:p>
          <a:p>
            <a:endParaRPr lang="en-US" dirty="0"/>
          </a:p>
          <a:p>
            <a:r>
              <a:rPr lang="en-US" dirty="0"/>
              <a:t>Circadian Rhythm Sleep-Wake Disorder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56506"/>
          </a:xfrm>
        </p:spPr>
        <p:txBody>
          <a:bodyPr/>
          <a:lstStyle/>
          <a:p>
            <a:r>
              <a:rPr lang="en-US" dirty="0"/>
              <a:t>Sleep  Apnea</a:t>
            </a:r>
          </a:p>
        </p:txBody>
      </p:sp>
      <p:pic>
        <p:nvPicPr>
          <p:cNvPr id="4" name="Content Placeholder 3" descr="sleepApn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371600"/>
            <a:ext cx="5486400" cy="54864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462983035_circadian rhythm clo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04800"/>
            <a:ext cx="7265773" cy="64008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Parasomnias (pg 399/190)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Non-Rapid Eye Movement Sleep Arousal Disorder</a:t>
            </a:r>
          </a:p>
          <a:p>
            <a:r>
              <a:rPr lang="en-US" dirty="0"/>
              <a:t>Nightmare Disorder</a:t>
            </a:r>
          </a:p>
          <a:p>
            <a:r>
              <a:rPr lang="en-US" dirty="0"/>
              <a:t>Rapid Eye Movement Sleep Behavior Disorder</a:t>
            </a:r>
          </a:p>
          <a:p>
            <a:r>
              <a:rPr lang="en-US" dirty="0"/>
              <a:t>Restless Leg Syndrome</a:t>
            </a:r>
          </a:p>
          <a:p>
            <a:r>
              <a:rPr lang="en-US" dirty="0"/>
              <a:t>Substance/Medication-Induced Sleep Disorder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Other Specified and Unspecified Sleep Disorders (pg 420/197)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6868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Unspecified Insomnia Disorder</a:t>
            </a:r>
          </a:p>
          <a:p>
            <a:endParaRPr lang="en-US" dirty="0"/>
          </a:p>
          <a:p>
            <a:r>
              <a:rPr lang="en-US" dirty="0"/>
              <a:t>Other Specified Hypersomnolence Disorder</a:t>
            </a:r>
          </a:p>
          <a:p>
            <a:endParaRPr lang="en-US" dirty="0"/>
          </a:p>
          <a:p>
            <a:r>
              <a:rPr lang="en-US" dirty="0"/>
              <a:t>Unspecified Hypersomnolence Disorder</a:t>
            </a:r>
          </a:p>
          <a:p>
            <a:endParaRPr lang="en-US" dirty="0"/>
          </a:p>
          <a:p>
            <a:r>
              <a:rPr lang="en-US" dirty="0"/>
              <a:t>Other Specified Sleep-Wake Disorder</a:t>
            </a:r>
          </a:p>
          <a:p>
            <a:endParaRPr lang="en-US" dirty="0"/>
          </a:p>
          <a:p>
            <a:r>
              <a:rPr lang="en-US" dirty="0"/>
              <a:t>Unspecified Sleep-Wake Disorder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Diagnosis:</a:t>
            </a:r>
          </a:p>
        </p:txBody>
      </p:sp>
      <p:pic>
        <p:nvPicPr>
          <p:cNvPr id="4" name="Content Placeholder 3" descr="disorderVSdistr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71600"/>
            <a:ext cx="7324627" cy="54864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>
            <a:normAutofit fontScale="90000"/>
          </a:bodyPr>
          <a:lstStyle/>
          <a:p>
            <a:r>
              <a:rPr lang="en-US" dirty="0"/>
              <a:t>Sexual Dysfunction</a:t>
            </a:r>
            <a:br>
              <a:rPr lang="en-US" dirty="0"/>
            </a:br>
            <a:r>
              <a:rPr lang="en-US" dirty="0"/>
              <a:t>    </a:t>
            </a:r>
            <a:r>
              <a:rPr lang="en-US" sz="3600" dirty="0"/>
              <a:t>(pg 423/201)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Delayed Ejaculation</a:t>
            </a:r>
          </a:p>
          <a:p>
            <a:r>
              <a:rPr lang="en-US" dirty="0"/>
              <a:t>Erectile Disorder</a:t>
            </a:r>
          </a:p>
          <a:p>
            <a:r>
              <a:rPr lang="en-US" dirty="0"/>
              <a:t>Female Orgasmic Disorder</a:t>
            </a:r>
          </a:p>
          <a:p>
            <a:r>
              <a:rPr lang="en-US" dirty="0"/>
              <a:t>Female Sexual Interest/Arousal Disorder</a:t>
            </a:r>
          </a:p>
          <a:p>
            <a:r>
              <a:rPr lang="en-US" dirty="0"/>
              <a:t>Genito-Pelvic Pain/Penetration Disorder</a:t>
            </a:r>
          </a:p>
          <a:p>
            <a:r>
              <a:rPr lang="en-US" dirty="0"/>
              <a:t>Male Hypoactive Sexual Desire Disorder</a:t>
            </a:r>
          </a:p>
          <a:p>
            <a:r>
              <a:rPr lang="en-US" dirty="0"/>
              <a:t>Premature (Early) Ejaculation</a:t>
            </a:r>
          </a:p>
          <a:p>
            <a:r>
              <a:rPr lang="en-US" dirty="0"/>
              <a:t>Substance/Medication-Induced Sexual Dysfunction</a:t>
            </a:r>
          </a:p>
          <a:p>
            <a:r>
              <a:rPr lang="en-US" dirty="0"/>
              <a:t>Other Specified or Unspecified Sexual Dysfunction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Sexual Dysfunctions: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2808"/>
            <a:ext cx="8763000" cy="4572000"/>
          </a:xfrm>
        </p:spPr>
        <p:txBody>
          <a:bodyPr/>
          <a:lstStyle/>
          <a:p>
            <a:r>
              <a:rPr lang="en-US" dirty="0"/>
              <a:t>Experienced almost all of the time (75-100%)</a:t>
            </a:r>
          </a:p>
          <a:p>
            <a:r>
              <a:rPr lang="en-US" dirty="0"/>
              <a:t>Duration of at least 6 months.</a:t>
            </a:r>
          </a:p>
          <a:p>
            <a:endParaRPr lang="en-US" dirty="0"/>
          </a:p>
          <a:p>
            <a:r>
              <a:rPr lang="en-US" dirty="0"/>
              <a:t>Specifiers</a:t>
            </a:r>
          </a:p>
          <a:p>
            <a:pPr lvl="1"/>
            <a:r>
              <a:rPr lang="en-US" dirty="0"/>
              <a:t>Lifelong</a:t>
            </a:r>
          </a:p>
          <a:p>
            <a:pPr lvl="1"/>
            <a:r>
              <a:rPr lang="en-US" dirty="0"/>
              <a:t>Acquired</a:t>
            </a:r>
          </a:p>
          <a:p>
            <a:pPr lvl="1"/>
            <a:r>
              <a:rPr lang="en-US" dirty="0"/>
              <a:t>Generalized</a:t>
            </a:r>
          </a:p>
          <a:p>
            <a:pPr lvl="1"/>
            <a:r>
              <a:rPr lang="en-US" dirty="0"/>
              <a:t>Situational</a:t>
            </a:r>
          </a:p>
          <a:p>
            <a:pPr lvl="1"/>
            <a:r>
              <a:rPr lang="en-US" dirty="0"/>
              <a:t>Severity: Mild, Moderate, Severe</a:t>
            </a:r>
          </a:p>
        </p:txBody>
      </p:sp>
    </p:spTree>
    <p:extLst>
      <p:ext uri="{BB962C8B-B14F-4D97-AF65-F5344CB8AC3E}">
        <p14:creationId xmlns:p14="http://schemas.microsoft.com/office/powerpoint/2010/main" val="10382406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ex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iss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0"/>
            <a:ext cx="7315200" cy="7315200"/>
          </a:xfrm>
        </p:spPr>
      </p:pic>
    </p:spTree>
    <p:extLst>
      <p:ext uri="{BB962C8B-B14F-4D97-AF65-F5344CB8AC3E}">
        <p14:creationId xmlns:p14="http://schemas.microsoft.com/office/powerpoint/2010/main" val="1120294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ual-dis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0" y="533400"/>
            <a:ext cx="9153108" cy="51054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Dx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8432800" cy="63246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sexual-disorders-2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322504" cy="62484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aras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341936" cy="62484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Paraphilic Disorders</a:t>
            </a:r>
            <a:r>
              <a:rPr lang="en-US" sz="3200" dirty="0"/>
              <a:t>(pg 685/333)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Voyeuristic Disorder</a:t>
            </a:r>
          </a:p>
          <a:p>
            <a:r>
              <a:rPr lang="en-US" dirty="0"/>
              <a:t>Exhibitionistic Disorder</a:t>
            </a:r>
          </a:p>
          <a:p>
            <a:r>
              <a:rPr lang="en-US" dirty="0"/>
              <a:t>Frotteuristic Disorder</a:t>
            </a:r>
          </a:p>
          <a:p>
            <a:r>
              <a:rPr lang="en-US" dirty="0"/>
              <a:t>Sexual Sadism Disorder</a:t>
            </a:r>
          </a:p>
          <a:p>
            <a:r>
              <a:rPr lang="en-US" dirty="0"/>
              <a:t>Fetishistic Disorder</a:t>
            </a:r>
          </a:p>
          <a:p>
            <a:r>
              <a:rPr lang="en-US" dirty="0"/>
              <a:t>Transvestic Disorder</a:t>
            </a:r>
          </a:p>
          <a:p>
            <a:r>
              <a:rPr lang="en-US" dirty="0"/>
              <a:t>Other Specified Paraphilic Disorder</a:t>
            </a:r>
          </a:p>
          <a:p>
            <a:r>
              <a:rPr lang="en-US" dirty="0"/>
              <a:t>Unspecified Paraphilic Disorder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Paraphilic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dirty="0"/>
              <a:t>Duration of at least 6 months</a:t>
            </a:r>
          </a:p>
          <a:p>
            <a:endParaRPr lang="en-US" dirty="0"/>
          </a:p>
          <a:p>
            <a:r>
              <a:rPr lang="en-US" dirty="0"/>
              <a:t>Specifier: In controlled environment.</a:t>
            </a:r>
          </a:p>
          <a:p>
            <a:endParaRPr lang="en-US" dirty="0"/>
          </a:p>
          <a:p>
            <a:r>
              <a:rPr lang="en-US" dirty="0"/>
              <a:t>Specifier: In full remission: At least 5 years while in an uncontrolled environment.</a:t>
            </a:r>
          </a:p>
          <a:p>
            <a:endParaRPr lang="en-US" dirty="0"/>
          </a:p>
          <a:p>
            <a:r>
              <a:rPr lang="en-US" dirty="0"/>
              <a:t>Pedophilic Disorder has NO In remission specifier. </a:t>
            </a:r>
          </a:p>
        </p:txBody>
      </p:sp>
    </p:spTree>
    <p:extLst>
      <p:ext uri="{BB962C8B-B14F-4D97-AF65-F5344CB8AC3E}">
        <p14:creationId xmlns:p14="http://schemas.microsoft.com/office/powerpoint/2010/main" val="23365157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edop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9" y="152400"/>
            <a:ext cx="8905583" cy="5715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en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858000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Dysphoria </a:t>
            </a:r>
            <a:r>
              <a:rPr lang="en-US" sz="3200" dirty="0"/>
              <a:t>(pg. 451/215)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2808"/>
            <a:ext cx="8839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Gender Dysphoria in Children</a:t>
            </a:r>
          </a:p>
          <a:p>
            <a:pPr>
              <a:buNone/>
            </a:pPr>
            <a:r>
              <a:rPr lang="en-US" dirty="0"/>
              <a:t>	Specify: with a disorder of sex development</a:t>
            </a:r>
          </a:p>
          <a:p>
            <a:endParaRPr lang="en-US" dirty="0"/>
          </a:p>
          <a:p>
            <a:r>
              <a:rPr lang="en-US" dirty="0"/>
              <a:t>Gender Dysphoria in Adolescents and Adults</a:t>
            </a:r>
          </a:p>
          <a:p>
            <a:pPr>
              <a:buNone/>
            </a:pPr>
            <a:r>
              <a:rPr lang="en-US" dirty="0"/>
              <a:t>	Specify: with a disorder of sex development</a:t>
            </a:r>
          </a:p>
          <a:p>
            <a:pPr>
              <a:buNone/>
            </a:pPr>
            <a:r>
              <a:rPr lang="en-US" dirty="0"/>
              <a:t>	Specify: Post transitional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Other Specified Gender Dyshoria</a:t>
            </a:r>
          </a:p>
          <a:p>
            <a:r>
              <a:rPr lang="en-US" dirty="0"/>
              <a:t>Other Unspecified Gender Dysphoria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69" y="191743"/>
            <a:ext cx="5688061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75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Study #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73D8-C42A-4D32-85DC-F11C10CE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45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Pg</a:t>
            </a:r>
            <a:r>
              <a:rPr lang="en-US" dirty="0"/>
              <a:t>  292/155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2B2FEE-BB0D-44E0-B38D-383959DF4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534400" cy="5822845"/>
          </a:xfrm>
        </p:spPr>
      </p:pic>
    </p:spTree>
    <p:extLst>
      <p:ext uri="{BB962C8B-B14F-4D97-AF65-F5344CB8AC3E}">
        <p14:creationId xmlns:p14="http://schemas.microsoft.com/office/powerpoint/2010/main" val="218900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tiology-of-did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0"/>
            <a:ext cx="8499814" cy="5562600"/>
          </a:xfrm>
        </p:spPr>
      </p:pic>
    </p:spTree>
    <p:extLst>
      <p:ext uri="{BB962C8B-B14F-4D97-AF65-F5344CB8AC3E}">
        <p14:creationId xmlns:p14="http://schemas.microsoft.com/office/powerpoint/2010/main" val="162099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70A5-BF82-4FFC-AF30-CD3C051C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Somatic Symptom and Related Disorders (</a:t>
            </a:r>
            <a:r>
              <a:rPr lang="en-US" dirty="0" err="1"/>
              <a:t>pg</a:t>
            </a:r>
            <a:r>
              <a:rPr lang="en-US" dirty="0"/>
              <a:t> 309/161)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A2F7B4-DF11-459B-8836-7311F6B16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887537"/>
            <a:ext cx="6076950" cy="4562475"/>
          </a:xfrm>
        </p:spPr>
      </p:pic>
    </p:spTree>
    <p:extLst>
      <p:ext uri="{BB962C8B-B14F-4D97-AF65-F5344CB8AC3E}">
        <p14:creationId xmlns:p14="http://schemas.microsoft.com/office/powerpoint/2010/main" val="4090014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645</Words>
  <Application>Microsoft Office PowerPoint</Application>
  <PresentationFormat>On-screen Show (4:3)</PresentationFormat>
  <Paragraphs>155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Century Gothic</vt:lpstr>
      <vt:lpstr>Verdana</vt:lpstr>
      <vt:lpstr>Wingdings 2</vt:lpstr>
      <vt:lpstr>1_Verve</vt:lpstr>
      <vt:lpstr>PSY 6669 Behavioral Pathology</vt:lpstr>
      <vt:lpstr>PowerPoint Presentation</vt:lpstr>
      <vt:lpstr>Related Disorders </vt:lpstr>
      <vt:lpstr>PowerPoint Presentation</vt:lpstr>
      <vt:lpstr>PowerPoint Presentation</vt:lpstr>
      <vt:lpstr>PowerPoint Presentation</vt:lpstr>
      <vt:lpstr>Pg  292/155</vt:lpstr>
      <vt:lpstr>PowerPoint Presentation</vt:lpstr>
      <vt:lpstr>Somatic Symptom and Related Disorders (pg 309/161)</vt:lpstr>
      <vt:lpstr>F45.21 Illness Anxiety Disorder (pg 315/162)</vt:lpstr>
      <vt:lpstr>Conversion Disorder</vt:lpstr>
      <vt:lpstr>F44.x  Conversion Disorder            (pg 318/163)</vt:lpstr>
      <vt:lpstr>PowerPoint Presentation</vt:lpstr>
      <vt:lpstr>Psychological Factors Affecting Other Medical Conditions (pg.322/164)</vt:lpstr>
      <vt:lpstr>F68.10  Factitious Disorder   Imposed on Self (pg 324/165)</vt:lpstr>
      <vt:lpstr>PowerPoint Presentation</vt:lpstr>
      <vt:lpstr>PowerPoint Presentation</vt:lpstr>
      <vt:lpstr>Video Case Study:  Joyce</vt:lpstr>
      <vt:lpstr>Joyce</vt:lpstr>
      <vt:lpstr>Feeding and Eating Disorders      (pg 329/169)</vt:lpstr>
      <vt:lpstr>Anorexia Nervosa</vt:lpstr>
      <vt:lpstr>Anorexia Nervosa  Pg  338/171</vt:lpstr>
      <vt:lpstr>PowerPoint Presentation</vt:lpstr>
      <vt:lpstr>Bulimia Nervosa pg 345/172</vt:lpstr>
      <vt:lpstr>Binge Eating Disorder (pg. 350/174)</vt:lpstr>
      <vt:lpstr>PowerPoint Presentation</vt:lpstr>
      <vt:lpstr>PowerPoint Presentation</vt:lpstr>
      <vt:lpstr>PowerPoint Presentation</vt:lpstr>
      <vt:lpstr>Elimination Disorders     (pg 355/177)</vt:lpstr>
      <vt:lpstr>PowerPoint Presentation</vt:lpstr>
      <vt:lpstr>PowerPoint Presentation</vt:lpstr>
      <vt:lpstr>Sleep-Wake Disorders      (pg 361/181)</vt:lpstr>
      <vt:lpstr>PowerPoint Presentation</vt:lpstr>
      <vt:lpstr>PowerPoint Presentation</vt:lpstr>
      <vt:lpstr>Sleep-Wake Disorders      (pg 361/181)</vt:lpstr>
      <vt:lpstr>PowerPoint Presentation</vt:lpstr>
      <vt:lpstr>PowerPoint Presentation</vt:lpstr>
      <vt:lpstr>Sleep Disorder Cycle</vt:lpstr>
      <vt:lpstr>PowerPoint Presentation</vt:lpstr>
      <vt:lpstr>PowerPoint Presentation</vt:lpstr>
      <vt:lpstr>Breathing-related Sleep Disorders  (pg 378/186)</vt:lpstr>
      <vt:lpstr>Sleep  Apnea</vt:lpstr>
      <vt:lpstr>PowerPoint Presentation</vt:lpstr>
      <vt:lpstr>Parasomnias (pg 399/190)</vt:lpstr>
      <vt:lpstr>Other Specified and Unspecified Sleep Disorders (pg 420/197)</vt:lpstr>
      <vt:lpstr>Sexual Diagnosis:</vt:lpstr>
      <vt:lpstr>Sexual Dysfunction     (pg 423/201)</vt:lpstr>
      <vt:lpstr>Sexual Dysfunctions: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Paraphilic Disorders(pg 685/333)</vt:lpstr>
      <vt:lpstr>Paraphilic Disorders</vt:lpstr>
      <vt:lpstr>PowerPoint Presentation</vt:lpstr>
      <vt:lpstr>PowerPoint Presentation</vt:lpstr>
      <vt:lpstr>Gender Dysphoria (pg. 451/215)</vt:lpstr>
      <vt:lpstr>Homework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6999 Behavioral Pathology</dc:title>
  <dc:creator>J Fairbanks</dc:creator>
  <cp:lastModifiedBy>J Fairbanks</cp:lastModifiedBy>
  <cp:revision>57</cp:revision>
  <dcterms:created xsi:type="dcterms:W3CDTF">2015-07-07T02:36:18Z</dcterms:created>
  <dcterms:modified xsi:type="dcterms:W3CDTF">2019-09-25T16:52:19Z</dcterms:modified>
</cp:coreProperties>
</file>