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44" r:id="rId4"/>
    <p:sldId id="270" r:id="rId5"/>
    <p:sldId id="272" r:id="rId6"/>
    <p:sldId id="317" r:id="rId7"/>
    <p:sldId id="290" r:id="rId8"/>
    <p:sldId id="273" r:id="rId9"/>
    <p:sldId id="285" r:id="rId10"/>
    <p:sldId id="267" r:id="rId11"/>
    <p:sldId id="258" r:id="rId12"/>
    <p:sldId id="315" r:id="rId13"/>
    <p:sldId id="313" r:id="rId14"/>
    <p:sldId id="312" r:id="rId15"/>
    <p:sldId id="314" r:id="rId16"/>
    <p:sldId id="346" r:id="rId17"/>
    <p:sldId id="316" r:id="rId18"/>
    <p:sldId id="319" r:id="rId19"/>
    <p:sldId id="347" r:id="rId20"/>
    <p:sldId id="318" r:id="rId21"/>
    <p:sldId id="259" r:id="rId22"/>
    <p:sldId id="260" r:id="rId23"/>
    <p:sldId id="261" r:id="rId24"/>
    <p:sldId id="341" r:id="rId25"/>
    <p:sldId id="262" r:id="rId26"/>
    <p:sldId id="352" r:id="rId27"/>
    <p:sldId id="283" r:id="rId28"/>
    <p:sldId id="284" r:id="rId29"/>
    <p:sldId id="266" r:id="rId30"/>
    <p:sldId id="263" r:id="rId31"/>
    <p:sldId id="303" r:id="rId32"/>
    <p:sldId id="269" r:id="rId33"/>
    <p:sldId id="343" r:id="rId34"/>
    <p:sldId id="342" r:id="rId35"/>
    <p:sldId id="291" r:id="rId36"/>
    <p:sldId id="292" r:id="rId37"/>
    <p:sldId id="348" r:id="rId38"/>
    <p:sldId id="293" r:id="rId39"/>
    <p:sldId id="294" r:id="rId40"/>
    <p:sldId id="340" r:id="rId41"/>
    <p:sldId id="301" r:id="rId42"/>
    <p:sldId id="274" r:id="rId43"/>
    <p:sldId id="320" r:id="rId44"/>
    <p:sldId id="299" r:id="rId45"/>
    <p:sldId id="298" r:id="rId46"/>
    <p:sldId id="321" r:id="rId47"/>
    <p:sldId id="322" r:id="rId48"/>
    <p:sldId id="323" r:id="rId49"/>
    <p:sldId id="324" r:id="rId50"/>
    <p:sldId id="325" r:id="rId51"/>
    <p:sldId id="326" r:id="rId52"/>
    <p:sldId id="349" r:id="rId53"/>
    <p:sldId id="327" r:id="rId54"/>
    <p:sldId id="328" r:id="rId55"/>
    <p:sldId id="275" r:id="rId56"/>
    <p:sldId id="351" r:id="rId57"/>
    <p:sldId id="295" r:id="rId58"/>
    <p:sldId id="276" r:id="rId59"/>
    <p:sldId id="329" r:id="rId60"/>
    <p:sldId id="306" r:id="rId61"/>
    <p:sldId id="330" r:id="rId62"/>
    <p:sldId id="277" r:id="rId63"/>
    <p:sldId id="307" r:id="rId64"/>
    <p:sldId id="332" r:id="rId65"/>
    <p:sldId id="331" r:id="rId66"/>
    <p:sldId id="333" r:id="rId67"/>
    <p:sldId id="334" r:id="rId68"/>
    <p:sldId id="335" r:id="rId69"/>
    <p:sldId id="304" r:id="rId70"/>
    <p:sldId id="305" r:id="rId71"/>
    <p:sldId id="336" r:id="rId72"/>
    <p:sldId id="337" r:id="rId73"/>
    <p:sldId id="289" r:id="rId74"/>
    <p:sldId id="281" r:id="rId75"/>
    <p:sldId id="282" r:id="rId76"/>
    <p:sldId id="30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>
      <p:cViewPr varScale="1">
        <p:scale>
          <a:sx n="52" d="100"/>
          <a:sy n="52" d="100"/>
        </p:scale>
        <p:origin x="4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 6669  Behavioral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  <a:p>
            <a:r>
              <a:rPr lang="en-US" dirty="0"/>
              <a:t>Mood &amp; Anxiety Disorders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27827-301D-4C62-AA3A-E9316B49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5038361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Bipolar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Mood Stabilizers</a:t>
            </a:r>
          </a:p>
          <a:p>
            <a:endParaRPr lang="en-US" dirty="0"/>
          </a:p>
          <a:p>
            <a:r>
              <a:rPr lang="en-US" dirty="0"/>
              <a:t>Antipsychotic Medication to address severe manic symptoms</a:t>
            </a:r>
          </a:p>
          <a:p>
            <a:endParaRPr lang="en-US" dirty="0"/>
          </a:p>
          <a:p>
            <a:r>
              <a:rPr lang="en-US" dirty="0"/>
              <a:t>Antidepressants as required</a:t>
            </a:r>
          </a:p>
          <a:p>
            <a:endParaRPr lang="en-US" dirty="0"/>
          </a:p>
          <a:p>
            <a:r>
              <a:rPr lang="en-US" dirty="0"/>
              <a:t>Substance abuse counseling/treatment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Depressive Disorders</a:t>
            </a:r>
            <a:br>
              <a:rPr lang="en-US" dirty="0"/>
            </a:br>
            <a:r>
              <a:rPr lang="en-US" dirty="0"/>
              <a:t>     </a:t>
            </a:r>
            <a:r>
              <a:rPr lang="en-US" sz="3200" dirty="0"/>
              <a:t>(</a:t>
            </a:r>
            <a:r>
              <a:rPr lang="en-US" sz="3200" dirty="0" err="1"/>
              <a:t>pg</a:t>
            </a:r>
            <a:r>
              <a:rPr lang="en-US" sz="3200" dirty="0"/>
              <a:t> xv and 155/93)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F34.8  Disruptive Mood Dysregulation Disorder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F32.x   Major Depressive Disorder, Single episode, (Severity)  </a:t>
            </a:r>
            <a:r>
              <a:rPr lang="en-US" dirty="0">
                <a:solidFill>
                  <a:srgbClr val="FF0000"/>
                </a:solidFill>
              </a:rPr>
              <a:t>(pg 160/94)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F33.x  Major Depressive Disorder, Recurrent episodes, (Severity)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F34.1   Persistent Depressive Disorder</a:t>
            </a:r>
          </a:p>
          <a:p>
            <a:pPr lvl="1">
              <a:buNone/>
            </a:pPr>
            <a:r>
              <a:rPr lang="en-US" dirty="0"/>
              <a:t>			(previously: Dysthymia)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3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14" y="0"/>
            <a:ext cx="9234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BAA8-6A57-4040-8F41-557C892B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461EB-3E97-4B9A-9895-3387EDC7C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1360"/>
            <a:ext cx="8385527" cy="6289145"/>
          </a:xfrm>
        </p:spPr>
      </p:pic>
    </p:spTree>
    <p:extLst>
      <p:ext uri="{BB962C8B-B14F-4D97-AF65-F5344CB8AC3E}">
        <p14:creationId xmlns:p14="http://schemas.microsoft.com/office/powerpoint/2010/main" val="262194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Depressive Episode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(pg. 133/67)    (pg. 160/95)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or more symptoms for Two Weeks</a:t>
            </a:r>
          </a:p>
          <a:p>
            <a:endParaRPr lang="en-US" dirty="0"/>
          </a:p>
          <a:p>
            <a:r>
              <a:rPr lang="en-US" dirty="0"/>
              <a:t>Including:  Depressed Mood OR Loss of interest or pleasure plus 4 other symptoms.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DC79E-B5A7-4C9C-98E2-7DB1CF3E6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19600"/>
            <a:ext cx="3392013" cy="20352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Specifiers  (</a:t>
            </a:r>
            <a:r>
              <a:rPr lang="en-US" dirty="0" err="1"/>
              <a:t>pg</a:t>
            </a:r>
            <a:r>
              <a:rPr lang="en-US" dirty="0"/>
              <a:t>  xvi and 149/83)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832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 anxious  distress</a:t>
            </a:r>
          </a:p>
          <a:p>
            <a:r>
              <a:rPr lang="en-US" dirty="0"/>
              <a:t>With  mixed  features</a:t>
            </a:r>
          </a:p>
          <a:p>
            <a:r>
              <a:rPr lang="en-US" dirty="0"/>
              <a:t>With Rapid cycling (4-6 episodes per year)</a:t>
            </a:r>
          </a:p>
          <a:p>
            <a:r>
              <a:rPr lang="en-US" dirty="0"/>
              <a:t>With melancholic features</a:t>
            </a:r>
          </a:p>
          <a:p>
            <a:r>
              <a:rPr lang="en-US" dirty="0"/>
              <a:t>With atypical features</a:t>
            </a:r>
          </a:p>
          <a:p>
            <a:r>
              <a:rPr lang="en-US" dirty="0"/>
              <a:t>With mood-congruent psychotic features</a:t>
            </a:r>
          </a:p>
          <a:p>
            <a:r>
              <a:rPr lang="en-US" dirty="0"/>
              <a:t>With mood-incongruent psychotic features</a:t>
            </a:r>
          </a:p>
          <a:p>
            <a:r>
              <a:rPr lang="en-US" dirty="0"/>
              <a:t>With catatonia</a:t>
            </a:r>
          </a:p>
          <a:p>
            <a:r>
              <a:rPr lang="en-US" dirty="0"/>
              <a:t>With peripartum onset</a:t>
            </a:r>
          </a:p>
          <a:p>
            <a:r>
              <a:rPr lang="en-US" dirty="0"/>
              <a:t>With seasonal pattern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3CAB-093B-475F-B0FD-12C65367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2D4E36-CBA4-4499-BE05-1A935EA8E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67494"/>
            <a:ext cx="8279341" cy="6209506"/>
          </a:xfrm>
        </p:spPr>
      </p:pic>
    </p:spTree>
    <p:extLst>
      <p:ext uri="{BB962C8B-B14F-4D97-AF65-F5344CB8AC3E}">
        <p14:creationId xmlns:p14="http://schemas.microsoft.com/office/powerpoint/2010/main" val="257740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and Related Disorders  (</a:t>
            </a:r>
            <a:r>
              <a:rPr lang="en-US" dirty="0" err="1"/>
              <a:t>pg</a:t>
            </a:r>
            <a:r>
              <a:rPr lang="en-US" dirty="0"/>
              <a:t> xiii and123/65)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F31.xx  Bipolar  I  Disorder</a:t>
            </a:r>
          </a:p>
          <a:p>
            <a:endParaRPr lang="en-US" dirty="0"/>
          </a:p>
          <a:p>
            <a:r>
              <a:rPr lang="en-US" dirty="0"/>
              <a:t>F31.81  Bipolar  II  Disorder</a:t>
            </a:r>
          </a:p>
          <a:p>
            <a:endParaRPr lang="en-US" dirty="0"/>
          </a:p>
          <a:p>
            <a:r>
              <a:rPr lang="en-US" dirty="0"/>
              <a:t>F34.0    Cyclothymic Disorder</a:t>
            </a:r>
          </a:p>
          <a:p>
            <a:endParaRPr lang="en-US" dirty="0"/>
          </a:p>
          <a:p>
            <a:r>
              <a:rPr lang="en-US" dirty="0"/>
              <a:t>Bipolar and Related Disorder Due to Another Medical Condition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Depressive Disorder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(pg 168/97)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Depressed mood for more days than not for 24 months (12 months for child/adolescent).</a:t>
            </a:r>
          </a:p>
          <a:p>
            <a:r>
              <a:rPr lang="en-US" dirty="0"/>
              <a:t>Specify:</a:t>
            </a:r>
            <a:br>
              <a:rPr lang="en-US" dirty="0"/>
            </a:br>
            <a:r>
              <a:rPr lang="en-US" dirty="0"/>
              <a:t>With pure dysthymic syndrome.</a:t>
            </a:r>
          </a:p>
          <a:p>
            <a:r>
              <a:rPr lang="en-US" dirty="0"/>
              <a:t>With persistent major depression episode.</a:t>
            </a:r>
          </a:p>
          <a:p>
            <a:r>
              <a:rPr lang="en-US" dirty="0"/>
              <a:t>With intermittent major depressive episodes with/without current episode.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Depressive Disorder </a:t>
            </a:r>
            <a:r>
              <a:rPr lang="en-US" sz="3200" dirty="0"/>
              <a:t>(pg171/100)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N94.3  Premenstrual Dysphoric Disorder</a:t>
            </a:r>
          </a:p>
          <a:p>
            <a:endParaRPr lang="en-US" dirty="0"/>
          </a:p>
          <a:p>
            <a:r>
              <a:rPr lang="en-US" dirty="0"/>
              <a:t>Substance/medication-Induced Depressive Disorder  (</a:t>
            </a:r>
            <a:r>
              <a:rPr lang="en-US" dirty="0" err="1"/>
              <a:t>pg</a:t>
            </a:r>
            <a:r>
              <a:rPr lang="en-US" dirty="0"/>
              <a:t> 103)</a:t>
            </a:r>
          </a:p>
          <a:p>
            <a:endParaRPr lang="en-US" dirty="0"/>
          </a:p>
          <a:p>
            <a:r>
              <a:rPr lang="en-US" dirty="0"/>
              <a:t>Depressive Disorder Due to Another Medical Condition</a:t>
            </a:r>
          </a:p>
          <a:p>
            <a:endParaRPr lang="en-US" dirty="0"/>
          </a:p>
          <a:p>
            <a:r>
              <a:rPr lang="en-US" dirty="0"/>
              <a:t>Other Specified/Unspecified Depressive Disorder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Depression, most common diagnosis in out patient Tx.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 syndrome (500+ combinations)</a:t>
            </a:r>
          </a:p>
          <a:p>
            <a:endParaRPr lang="en-US" dirty="0"/>
          </a:p>
          <a:p>
            <a:r>
              <a:rPr lang="en-US" dirty="0"/>
              <a:t>Endogenous  vs. Exogenous</a:t>
            </a:r>
          </a:p>
          <a:p>
            <a:endParaRPr lang="en-US" dirty="0"/>
          </a:p>
          <a:p>
            <a:r>
              <a:rPr lang="en-US" dirty="0"/>
              <a:t>Primary or Secondary Depression</a:t>
            </a:r>
          </a:p>
          <a:p>
            <a:endParaRPr lang="en-US" dirty="0"/>
          </a:p>
          <a:p>
            <a:r>
              <a:rPr lang="en-US" dirty="0"/>
              <a:t>Unipolar  vs.  Bipolar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 Related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788282"/>
          </a:xfrm>
        </p:spPr>
        <p:txBody>
          <a:bodyPr/>
          <a:lstStyle/>
          <a:p>
            <a:r>
              <a:rPr lang="en-US" dirty="0"/>
              <a:t>Melancholic &amp; Psychotic Features</a:t>
            </a:r>
          </a:p>
          <a:p>
            <a:r>
              <a:rPr lang="en-US" dirty="0"/>
              <a:t>Masked  Depression</a:t>
            </a:r>
          </a:p>
          <a:p>
            <a:r>
              <a:rPr lang="en-US" dirty="0"/>
              <a:t>Pseudo-dementia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F7991-936E-4363-AA16-0C6386CB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581400"/>
            <a:ext cx="662940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2630-9919-4382-9E9B-A2DF9FAC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Minister for Loneliness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48EF-5A82-416D-AA8C-19C8AEA7B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Jan. 2018 UK appoints a Minster for Loneliness to the PM Cabinet.</a:t>
            </a:r>
          </a:p>
          <a:p>
            <a:endParaRPr lang="en-US" dirty="0"/>
          </a:p>
          <a:p>
            <a:r>
              <a:rPr lang="en-US" dirty="0"/>
              <a:t>Loneliness affects 9 Million citizens in UK.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leading cause of death, between smoking and obesity.</a:t>
            </a:r>
          </a:p>
          <a:p>
            <a:r>
              <a:rPr lang="en-US" dirty="0"/>
              <a:t>Loneliness is “equivalent” to smoking 15 cigarettes per day.</a:t>
            </a:r>
          </a:p>
          <a:p>
            <a:r>
              <a:rPr lang="en-US" dirty="0"/>
              <a:t>Loneliness costs </a:t>
            </a:r>
            <a:r>
              <a:rPr lang="en-US"/>
              <a:t>UK an estimated 1.5 </a:t>
            </a:r>
            <a:r>
              <a:rPr lang="en-US" dirty="0"/>
              <a:t>Billion Pounds per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B2C44-769F-4C3E-8CF3-261A33805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6" y="48132"/>
            <a:ext cx="2590800" cy="17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7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 - 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Biochemical  Theories/Genetics</a:t>
            </a:r>
          </a:p>
          <a:p>
            <a:endParaRPr lang="en-US" dirty="0"/>
          </a:p>
          <a:p>
            <a:r>
              <a:rPr lang="en-US" dirty="0"/>
              <a:t>Psychosocial Theories</a:t>
            </a:r>
          </a:p>
          <a:p>
            <a:endParaRPr lang="en-US" dirty="0"/>
          </a:p>
          <a:p>
            <a:r>
              <a:rPr lang="en-US" dirty="0"/>
              <a:t>Biopsychosocial Theory</a:t>
            </a:r>
          </a:p>
        </p:txBody>
      </p:sp>
      <p:pic>
        <p:nvPicPr>
          <p:cNvPr id="4" name="Picture 3" descr="400px-Biopsychosocial-model-of-heal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90800"/>
            <a:ext cx="3690248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67D3-C441-4023-92F2-23556C80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088DDE-F672-4AE8-B08B-F3D4D8287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7494"/>
            <a:ext cx="8270699" cy="6209506"/>
          </a:xfrm>
        </p:spPr>
      </p:pic>
    </p:spTree>
    <p:extLst>
      <p:ext uri="{BB962C8B-B14F-4D97-AF65-F5344CB8AC3E}">
        <p14:creationId xmlns:p14="http://schemas.microsoft.com/office/powerpoint/2010/main" val="2551797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Case Study:  Jerry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686800" cy="4572000"/>
          </a:xfrm>
        </p:spPr>
        <p:txBody>
          <a:bodyPr/>
          <a:lstStyle/>
          <a:p>
            <a:pPr>
              <a:buNone/>
            </a:pPr>
            <a:r>
              <a:rPr lang="en-US" dirty="0"/>
              <a:t>F31.4  Bipolar  I  Disorder, Most recent episode</a:t>
            </a:r>
          </a:p>
          <a:p>
            <a:pPr>
              <a:buNone/>
            </a:pPr>
            <a:r>
              <a:rPr lang="en-US" dirty="0"/>
              <a:t>            depressed, Severe, With melancholic </a:t>
            </a:r>
          </a:p>
          <a:p>
            <a:pPr>
              <a:buNone/>
            </a:pPr>
            <a:r>
              <a:rPr lang="en-US" dirty="0"/>
              <a:t>            features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Monoamine-Oxidase Inhibitors (MAOI’s)</a:t>
            </a:r>
          </a:p>
          <a:p>
            <a:r>
              <a:rPr lang="en-US" dirty="0"/>
              <a:t>Tricyclic Antidepressants (TCA’s)</a:t>
            </a:r>
          </a:p>
          <a:p>
            <a:r>
              <a:rPr lang="en-US" dirty="0"/>
              <a:t>Selective Serotonin Reuptake Inhibitors (SSRI,s)</a:t>
            </a:r>
          </a:p>
          <a:p>
            <a:r>
              <a:rPr lang="en-US" dirty="0"/>
              <a:t>Electroconvulsive Therapy (ECT)</a:t>
            </a:r>
          </a:p>
          <a:p>
            <a:r>
              <a:rPr lang="en-US" dirty="0"/>
              <a:t>Cognitive-Behavioral Therapy</a:t>
            </a:r>
          </a:p>
          <a:p>
            <a:r>
              <a:rPr lang="en-US" dirty="0"/>
              <a:t>Family involvement &amp; support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Suicide assessment &amp; prevention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6187-8CAC-49E1-9757-783C68E4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ACD4D6-9765-4879-A352-D355060E2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494"/>
            <a:ext cx="8203950" cy="6209506"/>
          </a:xfrm>
        </p:spPr>
      </p:pic>
    </p:spTree>
    <p:extLst>
      <p:ext uri="{BB962C8B-B14F-4D97-AF65-F5344CB8AC3E}">
        <p14:creationId xmlns:p14="http://schemas.microsoft.com/office/powerpoint/2010/main" val="142485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Biochemical Theory</a:t>
            </a:r>
          </a:p>
        </p:txBody>
      </p:sp>
      <p:pic>
        <p:nvPicPr>
          <p:cNvPr id="9" name="Picture 8" descr="ss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981200"/>
            <a:ext cx="6993467" cy="4495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Neurotransmitters:</a:t>
            </a:r>
          </a:p>
        </p:txBody>
      </p:sp>
      <p:pic>
        <p:nvPicPr>
          <p:cNvPr id="6" name="Content Placeholder 5" descr="Neurotransmitters-Balan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05032"/>
            <a:ext cx="5410200" cy="545296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dic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334000" cy="690684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Ketamine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Ketamine (anesthesia and “club” drug) in the treatment of severe major depression.  Usually administered IV as an ER treatment for suicidal ideations.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FDA approved at this point</a:t>
            </a:r>
            <a:r>
              <a:rPr lang="en-US" sz="3600" dirty="0"/>
              <a:t>, although  initial results demonstrated an 85% success rate.</a:t>
            </a:r>
          </a:p>
        </p:txBody>
      </p:sp>
    </p:spTree>
    <p:extLst>
      <p:ext uri="{BB962C8B-B14F-4D97-AF65-F5344CB8AC3E}">
        <p14:creationId xmlns:p14="http://schemas.microsoft.com/office/powerpoint/2010/main" val="4231198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Spray for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Janssen Pharmaceuticals has developed a nasal spray </a:t>
            </a:r>
            <a:r>
              <a:rPr lang="en-US" sz="3600" dirty="0" err="1"/>
              <a:t>Esketamine</a:t>
            </a:r>
            <a:r>
              <a:rPr lang="en-US" sz="3600" dirty="0"/>
              <a:t>.  Especially beneficial for older patients with persistent depression.  FDA in now reviewing the medication in the fast-tracking approval process.</a:t>
            </a:r>
          </a:p>
        </p:txBody>
      </p:sp>
    </p:spTree>
    <p:extLst>
      <p:ext uri="{BB962C8B-B14F-4D97-AF65-F5344CB8AC3E}">
        <p14:creationId xmlns:p14="http://schemas.microsoft.com/office/powerpoint/2010/main" val="1022212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</a:t>
            </a:r>
          </a:p>
        </p:txBody>
      </p:sp>
      <p:pic>
        <p:nvPicPr>
          <p:cNvPr id="4" name="Content Placeholder 3" descr="depressDraw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905000"/>
            <a:ext cx="3429000" cy="457789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uicide-stats-liv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761202" cy="5943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72DB-40F1-4F8A-AA47-BC24DC04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2E9F3A-DA9C-4BEC-8952-F3DB6731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4" y="195836"/>
            <a:ext cx="8621771" cy="6466328"/>
          </a:xfrm>
        </p:spPr>
      </p:pic>
    </p:spTree>
    <p:extLst>
      <p:ext uri="{BB962C8B-B14F-4D97-AF65-F5344CB8AC3E}">
        <p14:creationId xmlns:p14="http://schemas.microsoft.com/office/powerpoint/2010/main" val="2335993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uicide-2nd-leading-cause-death-us-teens-fi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304800"/>
            <a:ext cx="6737685" cy="64008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and the Military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521A51-0E50-4300-9A7A-4BDE4823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8" y="1371600"/>
            <a:ext cx="7739003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Manic Episode </a:t>
            </a:r>
            <a:r>
              <a:rPr lang="en-US" sz="2800" dirty="0">
                <a:solidFill>
                  <a:schemeClr val="tx1"/>
                </a:solidFill>
              </a:rPr>
              <a:t>(pg 124/65)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382000" cy="4572000"/>
          </a:xfrm>
        </p:spPr>
        <p:txBody>
          <a:bodyPr/>
          <a:lstStyle/>
          <a:p>
            <a:r>
              <a:rPr lang="en-US" dirty="0"/>
              <a:t>Lasts at least one week (7 days) *</a:t>
            </a:r>
          </a:p>
          <a:p>
            <a:endParaRPr lang="en-US" dirty="0"/>
          </a:p>
          <a:p>
            <a:r>
              <a:rPr lang="en-US" dirty="0"/>
              <a:t>Increased energy or activity</a:t>
            </a:r>
          </a:p>
          <a:p>
            <a:endParaRPr lang="en-US" dirty="0"/>
          </a:p>
          <a:p>
            <a:r>
              <a:rPr lang="en-US" dirty="0"/>
              <a:t>Decreased need for sleep (3 or less hours)</a:t>
            </a:r>
          </a:p>
          <a:p>
            <a:endParaRPr lang="en-US" dirty="0"/>
          </a:p>
          <a:p>
            <a:r>
              <a:rPr lang="en-US" dirty="0"/>
              <a:t>Excessive involvement in potentially damaging activities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B787-48F9-4DB2-B050-68C1B188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FDD672-CB4C-429D-A17D-8F3A20920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11289"/>
            <a:ext cx="4366888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C8A42-70F2-41FE-BF5B-5F41BBB9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441347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93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 &amp; Anxiety</a:t>
            </a:r>
          </a:p>
        </p:txBody>
      </p:sp>
      <p:pic>
        <p:nvPicPr>
          <p:cNvPr id="4" name="Content Placeholder 3" descr="ven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6175549" cy="44958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Disorders </a:t>
            </a:r>
            <a:r>
              <a:rPr lang="en-US" sz="3600" dirty="0"/>
              <a:t>(pg 189/115)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Separation Anxiety Disorder</a:t>
            </a:r>
          </a:p>
          <a:p>
            <a:r>
              <a:rPr lang="en-US" dirty="0"/>
              <a:t>Selective Mutism</a:t>
            </a:r>
          </a:p>
          <a:p>
            <a:r>
              <a:rPr lang="en-US" dirty="0"/>
              <a:t>Specific Phobia</a:t>
            </a:r>
          </a:p>
          <a:p>
            <a:r>
              <a:rPr lang="en-US" dirty="0"/>
              <a:t>Social Anxiety Disorder</a:t>
            </a:r>
          </a:p>
          <a:p>
            <a:r>
              <a:rPr lang="en-US" dirty="0"/>
              <a:t>Panic Disorder</a:t>
            </a:r>
          </a:p>
          <a:p>
            <a:r>
              <a:rPr lang="en-US" dirty="0"/>
              <a:t>Agoraphobia</a:t>
            </a:r>
          </a:p>
          <a:p>
            <a:r>
              <a:rPr lang="en-US" dirty="0"/>
              <a:t>Generalized Anxiety Disorder</a:t>
            </a:r>
          </a:p>
          <a:p>
            <a:r>
              <a:rPr lang="en-US" dirty="0"/>
              <a:t>Substance-Induced Anxiety Disorder</a:t>
            </a:r>
          </a:p>
          <a:p>
            <a:r>
              <a:rPr lang="en-US" dirty="0"/>
              <a:t>Anxiety Related to Another Medical condition</a:t>
            </a:r>
          </a:p>
          <a:p>
            <a:r>
              <a:rPr lang="en-US" dirty="0"/>
              <a:t>Others specified/unspecified Anxiety Dx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Attacks </a:t>
            </a:r>
            <a:r>
              <a:rPr lang="en-US" sz="3600" dirty="0">
                <a:solidFill>
                  <a:schemeClr val="tx1"/>
                </a:solidFill>
              </a:rPr>
              <a:t>(pg.  214/120)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B95D7-D140-4141-B056-F8D47CF6F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33889"/>
            <a:ext cx="6400800" cy="5424111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 Disorders</a:t>
            </a:r>
          </a:p>
        </p:txBody>
      </p:sp>
      <p:pic>
        <p:nvPicPr>
          <p:cNvPr id="4" name="Content Placeholder 3" descr="panic_disord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12519"/>
            <a:ext cx="5105400" cy="6083681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n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Anxiety Disorder</a:t>
            </a:r>
            <a:br>
              <a:rPr lang="en-US" dirty="0"/>
            </a:br>
            <a:r>
              <a:rPr lang="en-US" dirty="0"/>
              <a:t>(pg 190/115)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Developmentally inappropriate and excessive fear or anxiety concerning separation from those whom the individual is attached.</a:t>
            </a:r>
          </a:p>
          <a:p>
            <a:endParaRPr lang="en-US" dirty="0"/>
          </a:p>
          <a:p>
            <a:r>
              <a:rPr lang="en-US" dirty="0"/>
              <a:t>Fear or anxiety persists for 4 weeks for children and adolescents; 6 months for adults.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Mutism (195/116)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failure to speak in Specific social situations despite speaking in other situations.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Phobia (197/116)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/>
          <a:lstStyle/>
          <a:p>
            <a:r>
              <a:rPr lang="en-US" dirty="0"/>
              <a:t>F40.218  Specific Phobia, Animals</a:t>
            </a:r>
          </a:p>
          <a:p>
            <a:r>
              <a:rPr lang="en-US" dirty="0"/>
              <a:t>F40.228  Specific Phobia, Natural environment</a:t>
            </a:r>
          </a:p>
          <a:p>
            <a:r>
              <a:rPr lang="en-US" dirty="0"/>
              <a:t>F40.23x  Specific Phobia, Blood-injection-injury</a:t>
            </a:r>
          </a:p>
          <a:p>
            <a:r>
              <a:rPr lang="en-US" dirty="0"/>
              <a:t>F40.248  Specific Phobia, Situational</a:t>
            </a:r>
          </a:p>
          <a:p>
            <a:r>
              <a:rPr lang="en-US" dirty="0"/>
              <a:t>F40.298  Specific Phobia, Other</a:t>
            </a:r>
          </a:p>
          <a:p>
            <a:endParaRPr lang="en-US" dirty="0"/>
          </a:p>
          <a:p>
            <a:r>
              <a:rPr lang="en-US" dirty="0"/>
              <a:t>NOTE: When more than one phobic stimulus is present, code ALL types.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Anxiety Disorder </a:t>
            </a:r>
            <a:br>
              <a:rPr lang="en-US" dirty="0"/>
            </a:br>
            <a:r>
              <a:rPr lang="en-US" dirty="0"/>
              <a:t>(pg. 202/118)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Marked fear or anxiety about one or more social situations in which the individual is exposed to possible scrutiny by others.</a:t>
            </a:r>
          </a:p>
          <a:p>
            <a:endParaRPr lang="en-US" dirty="0"/>
          </a:p>
          <a:p>
            <a:r>
              <a:rPr lang="en-US" dirty="0"/>
              <a:t>Specify if : Performance only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Hypomanic episode</a:t>
            </a:r>
            <a:br>
              <a:rPr lang="en-US" dirty="0"/>
            </a:br>
            <a:r>
              <a:rPr lang="en-US" dirty="0"/>
              <a:t>   </a:t>
            </a:r>
            <a:r>
              <a:rPr lang="en-US" sz="3200" dirty="0"/>
              <a:t>(pg 124/66)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period of abnormally and persistently elevated, expansive, or irritable mood and persistently increased activity or energy, lasting at least 4 days and present most of the day, nearly everyday, BUT the episodes are not severe enough to cause marked impairment in functioning (criteria  E.)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Disorder (208/119)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Recurrent and Unexpected Panic Attacks.</a:t>
            </a:r>
          </a:p>
          <a:p>
            <a:endParaRPr lang="en-US" dirty="0"/>
          </a:p>
          <a:p>
            <a:r>
              <a:rPr lang="en-US" dirty="0"/>
              <a:t>At least one of the attacks has been followed by one month of persistent concern about additional attacks OR significant maladaptive changes in behavior related to the attacks.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Agoraphobia (217/121)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Marked fear or anxiety about two or more specific situations.</a:t>
            </a:r>
          </a:p>
          <a:p>
            <a:endParaRPr lang="en-US" dirty="0"/>
          </a:p>
          <a:p>
            <a:r>
              <a:rPr lang="en-US" dirty="0"/>
              <a:t>Individual fears or avoids these situations.</a:t>
            </a:r>
          </a:p>
          <a:p>
            <a:endParaRPr lang="en-US" dirty="0"/>
          </a:p>
          <a:p>
            <a:r>
              <a:rPr lang="en-US" dirty="0"/>
              <a:t>Typically lasting 6 months or more.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4BE1-409D-4E41-B045-8BC123ED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F9796D-94A5-419B-96BA-43C80FABA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086517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Anxiety Disorder</a:t>
            </a:r>
            <a:br>
              <a:rPr lang="en-US" dirty="0"/>
            </a:br>
            <a:r>
              <a:rPr lang="en-US" dirty="0"/>
              <a:t>(pg.  222/122)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534400" cy="4572000"/>
          </a:xfrm>
        </p:spPr>
        <p:txBody>
          <a:bodyPr/>
          <a:lstStyle/>
          <a:p>
            <a:r>
              <a:rPr lang="en-US" dirty="0"/>
              <a:t>Excessive anxiety and worry more days than not for at least 6 months.</a:t>
            </a:r>
          </a:p>
          <a:p>
            <a:endParaRPr lang="en-US" dirty="0"/>
          </a:p>
          <a:p>
            <a:r>
              <a:rPr lang="en-US" dirty="0"/>
              <a:t>The individual finds it difficult to control the worrying.</a:t>
            </a:r>
          </a:p>
          <a:p>
            <a:endParaRPr lang="en-US" dirty="0"/>
          </a:p>
          <a:p>
            <a:r>
              <a:rPr lang="en-US" dirty="0"/>
              <a:t>Three or more: Restlessness, Easily fatigued, Difficulty concentrating, Irritability, Tension, or Sleep disturbance.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Induced Anxiety</a:t>
            </a:r>
            <a:br>
              <a:rPr lang="en-US" dirty="0"/>
            </a:br>
            <a:r>
              <a:rPr lang="en-US" dirty="0"/>
              <a:t>Disorder (226/123-125)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Symptoms develop during or soon after substance intoxication or withdrawal.</a:t>
            </a:r>
          </a:p>
          <a:p>
            <a:pPr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F10.280  Alcohol Induced Anxiety Disorder, Moderate, with onset during withdrawal</a:t>
            </a:r>
          </a:p>
          <a:p>
            <a:endParaRPr lang="en-US" dirty="0"/>
          </a:p>
          <a:p>
            <a:r>
              <a:rPr lang="en-US" dirty="0"/>
              <a:t>F15.280  Amphetamine Induced Anxiety Disorder, Severe, with onset during intoxication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 fontScale="90000"/>
          </a:bodyPr>
          <a:lstStyle/>
          <a:p>
            <a:r>
              <a:rPr lang="en-US" dirty="0"/>
              <a:t>Obsessive-Compulsive and Related Disorder </a:t>
            </a:r>
            <a:r>
              <a:rPr lang="en-US" sz="3600" dirty="0"/>
              <a:t>(pg 235/129)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07EF79-2C3C-45F6-B485-DB1EC72EE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112000" cy="5334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Obsessive-Compulsive and Related Disorder </a:t>
            </a:r>
            <a:r>
              <a:rPr lang="en-US" sz="3600" dirty="0"/>
              <a:t>(pg 235/129)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F42  Obsessive-Compulsive Disorder</a:t>
            </a:r>
          </a:p>
          <a:p>
            <a:endParaRPr lang="en-US" dirty="0"/>
          </a:p>
          <a:p>
            <a:pPr lvl="1"/>
            <a:r>
              <a:rPr lang="en-US" dirty="0"/>
              <a:t>Specify: With good or fair insight</a:t>
            </a:r>
          </a:p>
          <a:p>
            <a:pPr lvl="1"/>
            <a:r>
              <a:rPr lang="en-US" dirty="0"/>
              <a:t>: With poor insight</a:t>
            </a:r>
          </a:p>
          <a:p>
            <a:pPr lvl="1"/>
            <a:r>
              <a:rPr lang="en-US" dirty="0"/>
              <a:t>: With absent insight/delusional beliefs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Specify: Tic-related</a:t>
            </a:r>
          </a:p>
        </p:txBody>
      </p:sp>
    </p:spTree>
    <p:extLst>
      <p:ext uri="{BB962C8B-B14F-4D97-AF65-F5344CB8AC3E}">
        <p14:creationId xmlns:p14="http://schemas.microsoft.com/office/powerpoint/2010/main" val="14829099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721947" cy="65532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F45.22  Body Dysmorphic Disorder</a:t>
            </a:r>
          </a:p>
          <a:p>
            <a:r>
              <a:rPr lang="en-US" dirty="0"/>
              <a:t>F42       Hoarding Disorder</a:t>
            </a:r>
          </a:p>
          <a:p>
            <a:r>
              <a:rPr lang="en-US" dirty="0"/>
              <a:t>F63.2    Trichotillomania</a:t>
            </a:r>
          </a:p>
          <a:p>
            <a:r>
              <a:rPr lang="en-US" dirty="0"/>
              <a:t>L98.1    Excoriation (Skin-picking) Disorder</a:t>
            </a:r>
          </a:p>
          <a:p>
            <a:r>
              <a:rPr lang="en-US" dirty="0"/>
              <a:t>Substance/Medication-Induced OCD</a:t>
            </a:r>
          </a:p>
          <a:p>
            <a:pPr lvl="1"/>
            <a:r>
              <a:rPr lang="en-US" dirty="0"/>
              <a:t>Specify: With onset during intoxication, withdrawal, or after medication use. </a:t>
            </a:r>
          </a:p>
          <a:p>
            <a:pPr lvl="1">
              <a:buNone/>
            </a:pPr>
            <a:r>
              <a:rPr lang="en-US" dirty="0"/>
              <a:t>OCD Related to Another Medical Condition</a:t>
            </a:r>
          </a:p>
          <a:p>
            <a:pPr lvl="1">
              <a:buNone/>
            </a:pPr>
            <a:r>
              <a:rPr lang="en-US" dirty="0"/>
              <a:t>Other specified/unspecified OCD (specify)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Dysmorphic Disorder</a:t>
            </a:r>
            <a:br>
              <a:rPr lang="en-US" dirty="0"/>
            </a:br>
            <a:r>
              <a:rPr lang="en-US" sz="3200" dirty="0"/>
              <a:t>(pg. 242/131)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F45.22, Body Dysmorphic Disorder, </a:t>
            </a:r>
          </a:p>
          <a:p>
            <a:r>
              <a:rPr lang="en-US" dirty="0"/>
              <a:t>Specify : With muscle dysmorphia</a:t>
            </a:r>
          </a:p>
          <a:p>
            <a:endParaRPr lang="en-US" dirty="0"/>
          </a:p>
          <a:p>
            <a:r>
              <a:rPr lang="en-US" dirty="0"/>
              <a:t>Specify:</a:t>
            </a:r>
          </a:p>
          <a:p>
            <a:r>
              <a:rPr lang="en-US" dirty="0"/>
              <a:t>    with good or fair insight.</a:t>
            </a:r>
          </a:p>
          <a:p>
            <a:r>
              <a:rPr lang="en-US" dirty="0"/>
              <a:t>     with poor insight</a:t>
            </a:r>
          </a:p>
          <a:p>
            <a:r>
              <a:rPr lang="en-US" dirty="0"/>
              <a:t>       with absent insight/delusional beliefs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Cyclothymic Disorder </a:t>
            </a:r>
            <a:r>
              <a:rPr lang="en-US" sz="2800" dirty="0"/>
              <a:t>(139/76)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24 months (12 months for Children and Adolescents) hypomanic and depressive symptoms.</a:t>
            </a:r>
          </a:p>
          <a:p>
            <a:endParaRPr lang="en-US" dirty="0"/>
          </a:p>
          <a:p>
            <a:r>
              <a:rPr lang="en-US" dirty="0"/>
              <a:t>Never Diagnosed with Bipolar I, Bipolar II, or Major Depressive Disorder.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odyDysmorphicDBdyArsCncrn2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576955" cy="6858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97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692808"/>
          </a:xfrm>
        </p:spPr>
        <p:txBody>
          <a:bodyPr/>
          <a:lstStyle/>
          <a:p>
            <a:r>
              <a:rPr lang="en-US" dirty="0"/>
              <a:t>F42  Hoarding Disorder (pg247/132)</a:t>
            </a:r>
          </a:p>
          <a:p>
            <a:pPr lvl="1"/>
            <a:r>
              <a:rPr lang="en-US" dirty="0"/>
              <a:t>Specify: with excessive acquisitions</a:t>
            </a:r>
          </a:p>
          <a:p>
            <a:pPr lvl="1"/>
            <a:r>
              <a:rPr lang="en-US" dirty="0"/>
              <a:t>Specify: degree of insight</a:t>
            </a:r>
          </a:p>
          <a:p>
            <a:endParaRPr lang="en-US" dirty="0"/>
          </a:p>
          <a:p>
            <a:r>
              <a:rPr lang="en-US" dirty="0"/>
              <a:t>F63.3 Trichotillomania  (251/133)</a:t>
            </a:r>
          </a:p>
          <a:p>
            <a:endParaRPr lang="en-US" dirty="0"/>
          </a:p>
          <a:p>
            <a:r>
              <a:rPr lang="en-US" dirty="0"/>
              <a:t>L98.1  Excoriation Disorder (254/133)</a:t>
            </a:r>
          </a:p>
          <a:p>
            <a:endParaRPr lang="en-US" dirty="0"/>
          </a:p>
          <a:p>
            <a:r>
              <a:rPr lang="en-US" dirty="0"/>
              <a:t>Substance Induced Obsessive-Compulsive Disorder (257/134)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Stressor Related Disorders </a:t>
            </a:r>
            <a:r>
              <a:rPr lang="en-US" sz="3200" dirty="0"/>
              <a:t>(pg 265/141)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Reactive Attachment Disorder</a:t>
            </a:r>
          </a:p>
          <a:p>
            <a:r>
              <a:rPr lang="en-US" dirty="0"/>
              <a:t>Disinhibited Social Engagement Disorder</a:t>
            </a:r>
          </a:p>
          <a:p>
            <a:r>
              <a:rPr lang="en-US" dirty="0"/>
              <a:t>Posttraumatic Stress Disorder</a:t>
            </a:r>
          </a:p>
          <a:p>
            <a:r>
              <a:rPr lang="en-US" dirty="0"/>
              <a:t>Acute Stress Disorder</a:t>
            </a:r>
          </a:p>
          <a:p>
            <a:r>
              <a:rPr lang="en-US" dirty="0"/>
              <a:t>Adjustment Disorders</a:t>
            </a:r>
          </a:p>
          <a:p>
            <a:pPr lvl="1"/>
            <a:r>
              <a:rPr lang="en-US" dirty="0"/>
              <a:t>Specify: With Depressed Mood, With Anxiety, With Mixed anxiety and depressive Mood, With Mixed disturbance of emotions and conduct, or Unspecified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ostering-connections-responding-to-reactive-attachment-disorder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808763" cy="68580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1775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69280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F94.1 Reactive Attachment Disorder, </a:t>
            </a:r>
          </a:p>
          <a:p>
            <a:endParaRPr lang="en-US" sz="3600" dirty="0"/>
          </a:p>
          <a:p>
            <a:r>
              <a:rPr lang="en-US" sz="3600" dirty="0"/>
              <a:t>F94.2  Disinhibited Social Engagement Disorder</a:t>
            </a:r>
          </a:p>
          <a:p>
            <a:endParaRPr lang="en-US" sz="3600" dirty="0"/>
          </a:p>
          <a:p>
            <a:r>
              <a:rPr lang="en-US" sz="3600" dirty="0"/>
              <a:t>For Both:</a:t>
            </a:r>
          </a:p>
          <a:p>
            <a:pPr lvl="1"/>
            <a:r>
              <a:rPr lang="en-US" sz="3200" dirty="0"/>
              <a:t>Specify : Persistent </a:t>
            </a:r>
          </a:p>
          <a:p>
            <a:pPr lvl="1"/>
            <a:r>
              <a:rPr lang="en-US" sz="3200" dirty="0"/>
              <a:t>Specify:  Severity</a:t>
            </a:r>
          </a:p>
          <a:p>
            <a:pPr lvl="1">
              <a:buNone/>
            </a:pPr>
            <a:endParaRPr lang="en-US" sz="3200" dirty="0"/>
          </a:p>
          <a:p>
            <a:pPr lvl="1">
              <a:buNone/>
            </a:pP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Posttraumatic Stress Disorder</a:t>
            </a:r>
            <a:br>
              <a:rPr lang="en-US" dirty="0"/>
            </a:br>
            <a:r>
              <a:rPr lang="en-US" sz="3200" dirty="0"/>
              <a:t>(pg. 271/143)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Adults, adolescents, and children older that 6 years of age.</a:t>
            </a:r>
          </a:p>
          <a:p>
            <a:r>
              <a:rPr lang="en-US" dirty="0"/>
              <a:t>1.  Exposure to a Trauma</a:t>
            </a:r>
          </a:p>
          <a:p>
            <a:r>
              <a:rPr lang="en-US" dirty="0"/>
              <a:t>2. 	 Intrusion Symptoms (re-experiencing)</a:t>
            </a:r>
          </a:p>
          <a:p>
            <a:r>
              <a:rPr lang="en-US" dirty="0"/>
              <a:t>3.  Avoidance of traumatic stimuli</a:t>
            </a:r>
          </a:p>
          <a:p>
            <a:r>
              <a:rPr lang="en-US" dirty="0"/>
              <a:t>4.  Negative alterations of cognition or</a:t>
            </a:r>
          </a:p>
          <a:p>
            <a:pPr>
              <a:buNone/>
            </a:pPr>
            <a:r>
              <a:rPr lang="en-US" dirty="0"/>
              <a:t>         mood.</a:t>
            </a:r>
          </a:p>
          <a:p>
            <a:r>
              <a:rPr lang="en-US" dirty="0"/>
              <a:t>5.  Marked alterations in arousal (anxiety</a:t>
            </a:r>
          </a:p>
          <a:p>
            <a:pPr>
              <a:buNone/>
            </a:pPr>
            <a:r>
              <a:rPr lang="en-US" dirty="0"/>
              <a:t>         symptoms)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378B0-1E3C-48E8-86F6-0128C9791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7494"/>
            <a:ext cx="8270699" cy="6209506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 of children 6 years and younger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 Experience a traumatic event</a:t>
            </a:r>
          </a:p>
          <a:p>
            <a:r>
              <a:rPr lang="en-US" dirty="0"/>
              <a:t>2.   One or more intrusion symptoms</a:t>
            </a:r>
          </a:p>
          <a:p>
            <a:r>
              <a:rPr lang="en-US" dirty="0"/>
              <a:t>3.   One or more avoidance behaviors or</a:t>
            </a:r>
          </a:p>
          <a:p>
            <a:pPr>
              <a:buNone/>
            </a:pPr>
            <a:r>
              <a:rPr lang="en-US" dirty="0"/>
              <a:t>          negative alterations in cognition.</a:t>
            </a:r>
          </a:p>
          <a:p>
            <a:endParaRPr lang="en-US" dirty="0"/>
          </a:p>
          <a:p>
            <a:r>
              <a:rPr lang="en-US" dirty="0"/>
              <a:t>Specify: with dissociative symptoms </a:t>
            </a:r>
          </a:p>
          <a:p>
            <a:r>
              <a:rPr lang="en-US" dirty="0"/>
              <a:t>Specify: with delayed expression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Stress Disorder </a:t>
            </a:r>
            <a:r>
              <a:rPr lang="en-US" sz="3600" dirty="0"/>
              <a:t>(280/149)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Exposure to a traumatic event</a:t>
            </a:r>
          </a:p>
          <a:p>
            <a:endParaRPr lang="en-US" dirty="0"/>
          </a:p>
          <a:p>
            <a:r>
              <a:rPr lang="en-US" dirty="0"/>
              <a:t>2.  Nine or more related symptoms or </a:t>
            </a:r>
          </a:p>
          <a:p>
            <a:pPr>
              <a:buNone/>
            </a:pPr>
            <a:r>
              <a:rPr lang="en-US" dirty="0"/>
              <a:t>         behaviors.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3.  Duration of 3 days but less than 30.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Post-Traumatic Stress Disorder</a:t>
            </a:r>
          </a:p>
        </p:txBody>
      </p:sp>
      <p:pic>
        <p:nvPicPr>
          <p:cNvPr id="6" name="Content Placeholder 5" descr="PTSD-Symptom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876" y="1666526"/>
            <a:ext cx="8836248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Manic “Productivity”</a:t>
            </a:r>
          </a:p>
        </p:txBody>
      </p:sp>
      <p:pic>
        <p:nvPicPr>
          <p:cNvPr id="4" name="Content Placeholder 3" descr="schumann creativity grap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" y="1731437"/>
            <a:ext cx="9189720" cy="5105400"/>
          </a:xfrm>
        </p:spPr>
      </p:pic>
      <p:pic>
        <p:nvPicPr>
          <p:cNvPr id="5" name="Picture 4" descr="Schu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49790"/>
            <a:ext cx="2362200" cy="123444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tsd-infograph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6324600" cy="6950422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 Disorders (</a:t>
            </a:r>
            <a:r>
              <a:rPr lang="en-US" sz="3200" dirty="0"/>
              <a:t>286/151)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of emotional or behavioral symptoms within 3 months of an identified stressor.</a:t>
            </a:r>
          </a:p>
          <a:p>
            <a:endParaRPr lang="en-US" dirty="0"/>
          </a:p>
          <a:p>
            <a:r>
              <a:rPr lang="en-US" dirty="0"/>
              <a:t>Once the stressor or its consequences have terminated, the symptoms do not persist for more than an additional 6 months.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/>
          <a:lstStyle/>
          <a:p>
            <a:r>
              <a:rPr lang="en-US" dirty="0"/>
              <a:t>F43.21  Adjustment Disorder, With</a:t>
            </a:r>
          </a:p>
          <a:p>
            <a:pPr>
              <a:buNone/>
            </a:pPr>
            <a:r>
              <a:rPr lang="en-US" dirty="0"/>
              <a:t>                 depressed mood.</a:t>
            </a:r>
          </a:p>
          <a:p>
            <a:endParaRPr lang="en-US" dirty="0"/>
          </a:p>
          <a:p>
            <a:r>
              <a:rPr lang="en-US" dirty="0"/>
              <a:t>F43.25  Adjustment Disorder, With mixed</a:t>
            </a:r>
          </a:p>
          <a:p>
            <a:pPr>
              <a:buNone/>
            </a:pPr>
            <a:r>
              <a:rPr lang="en-US" dirty="0"/>
              <a:t>                 disturbance of emotions and conduct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Mood vs. Anxiety</a:t>
            </a:r>
          </a:p>
        </p:txBody>
      </p:sp>
      <p:pic>
        <p:nvPicPr>
          <p:cNvPr id="4" name="Content Placeholder 3" descr="depression-anxiety-846x4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522052" cy="4724400"/>
          </a:xfrm>
        </p:spPr>
      </p:pic>
    </p:spTree>
    <p:extLst>
      <p:ext uri="{BB962C8B-B14F-4D97-AF65-F5344CB8AC3E}">
        <p14:creationId xmlns:p14="http://schemas.microsoft.com/office/powerpoint/2010/main" val="25980962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Bipolar (Hx of Manic episode)</a:t>
            </a:r>
          </a:p>
          <a:p>
            <a:r>
              <a:rPr lang="en-US" dirty="0"/>
              <a:t>Cyclothymic</a:t>
            </a:r>
          </a:p>
          <a:p>
            <a:r>
              <a:rPr lang="en-US" dirty="0"/>
              <a:t>Major Depression</a:t>
            </a:r>
          </a:p>
          <a:p>
            <a:r>
              <a:rPr lang="en-US" dirty="0"/>
              <a:t>Persistent Depressive Disorder</a:t>
            </a:r>
          </a:p>
          <a:p>
            <a:r>
              <a:rPr lang="en-US" dirty="0"/>
              <a:t>Disruptive Mood Disorder</a:t>
            </a:r>
          </a:p>
          <a:p>
            <a:r>
              <a:rPr lang="en-US" dirty="0"/>
              <a:t>Adjustment Disorder</a:t>
            </a:r>
          </a:p>
          <a:p>
            <a:r>
              <a:rPr lang="en-US" dirty="0"/>
              <a:t>Substance-Induced Mood Disorder</a:t>
            </a:r>
          </a:p>
          <a:p>
            <a:r>
              <a:rPr lang="en-US" dirty="0"/>
              <a:t>Mood Disorder due to Medical Condition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Disorders </a:t>
            </a:r>
            <a:r>
              <a:rPr lang="en-US" sz="3200" dirty="0"/>
              <a:t>(pg. 189/115)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1: Panic Disorder &amp; Agoraphobia</a:t>
            </a:r>
          </a:p>
          <a:p>
            <a:r>
              <a:rPr lang="en-US" dirty="0"/>
              <a:t>2: Trauma or Stress-related</a:t>
            </a:r>
          </a:p>
          <a:p>
            <a:r>
              <a:rPr lang="en-US" dirty="0"/>
              <a:t>3: Obsessive-Compulsive Disorder</a:t>
            </a:r>
          </a:p>
          <a:p>
            <a:r>
              <a:rPr lang="en-US" dirty="0"/>
              <a:t>4: Specific Phobia</a:t>
            </a:r>
          </a:p>
          <a:p>
            <a:r>
              <a:rPr lang="en-US" dirty="0"/>
              <a:t>5: Separation Anxiety &amp; Selective Mutism</a:t>
            </a:r>
          </a:p>
          <a:p>
            <a:r>
              <a:rPr lang="en-US" dirty="0"/>
              <a:t>6: Generalized Anxiety Disorder</a:t>
            </a:r>
          </a:p>
          <a:p>
            <a:r>
              <a:rPr lang="en-US" dirty="0"/>
              <a:t>Adjustment Disorder</a:t>
            </a:r>
          </a:p>
          <a:p>
            <a:r>
              <a:rPr lang="en-US" dirty="0"/>
              <a:t>Substance-Induced or due to Medical Condition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#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dirty="0"/>
              <a:t>Specifiers  (pg 149/83)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832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 anxious  distress</a:t>
            </a:r>
          </a:p>
          <a:p>
            <a:r>
              <a:rPr lang="en-US" dirty="0"/>
              <a:t>With  mixed  features</a:t>
            </a:r>
          </a:p>
          <a:p>
            <a:r>
              <a:rPr lang="en-US" dirty="0"/>
              <a:t>With Rapid cycling (4-6 episodes per year)</a:t>
            </a:r>
          </a:p>
          <a:p>
            <a:r>
              <a:rPr lang="en-US" dirty="0"/>
              <a:t>With melancholic features</a:t>
            </a:r>
          </a:p>
          <a:p>
            <a:r>
              <a:rPr lang="en-US" dirty="0"/>
              <a:t>With atypical features</a:t>
            </a:r>
          </a:p>
          <a:p>
            <a:r>
              <a:rPr lang="en-US" dirty="0"/>
              <a:t>With mood-congruent psychotic features</a:t>
            </a:r>
          </a:p>
          <a:p>
            <a:r>
              <a:rPr lang="en-US" dirty="0"/>
              <a:t>With mood-incongruent psychotic features</a:t>
            </a:r>
          </a:p>
          <a:p>
            <a:r>
              <a:rPr lang="en-US" dirty="0"/>
              <a:t>With catatonia</a:t>
            </a:r>
          </a:p>
          <a:p>
            <a:r>
              <a:rPr lang="en-US" dirty="0"/>
              <a:t>With peripartum onset</a:t>
            </a:r>
          </a:p>
          <a:p>
            <a:r>
              <a:rPr lang="en-US" dirty="0"/>
              <a:t>With seasonal pattern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F31.2 Bipolar I Disorder, Most recent</a:t>
            </a:r>
          </a:p>
          <a:p>
            <a:pPr>
              <a:buNone/>
            </a:pPr>
            <a:r>
              <a:rPr lang="en-US" dirty="0"/>
              <a:t>              episode manic, Severe, With  </a:t>
            </a:r>
          </a:p>
          <a:p>
            <a:pPr lvl="3">
              <a:buNone/>
            </a:pPr>
            <a:r>
              <a:rPr lang="en-US" sz="2800" dirty="0"/>
              <a:t>   mood-congruent psychotic features,</a:t>
            </a:r>
          </a:p>
          <a:p>
            <a:pPr lvl="3">
              <a:buNone/>
            </a:pPr>
            <a:r>
              <a:rPr lang="en-US" sz="2800" dirty="0"/>
              <a:t>   With rapid cycling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1956</TotalTime>
  <Words>1500</Words>
  <Application>Microsoft Office PowerPoint</Application>
  <PresentationFormat>On-screen Show (4:3)</PresentationFormat>
  <Paragraphs>296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Century Gothic</vt:lpstr>
      <vt:lpstr>Verdana</vt:lpstr>
      <vt:lpstr>Wingdings 2</vt:lpstr>
      <vt:lpstr>Verve</vt:lpstr>
      <vt:lpstr>PSY 6669  Behavioral Pathology</vt:lpstr>
      <vt:lpstr>Bipolar and Related Disorders  (pg xiii and123/65)</vt:lpstr>
      <vt:lpstr>PowerPoint Presentation</vt:lpstr>
      <vt:lpstr>Manic Episode (pg 124/65)</vt:lpstr>
      <vt:lpstr>Hypomanic episode    (pg 124/66)</vt:lpstr>
      <vt:lpstr>Cyclothymic Disorder (139/76)</vt:lpstr>
      <vt:lpstr>Manic “Productivity”</vt:lpstr>
      <vt:lpstr>Specifiers  (pg 149/83)</vt:lpstr>
      <vt:lpstr>Example:</vt:lpstr>
      <vt:lpstr>Treatment of Bipolar</vt:lpstr>
      <vt:lpstr>Depressive Disorders      (pg xv and 155/93)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Depressive Episode (pg. 133/67)    (pg. 160/95)</vt:lpstr>
      <vt:lpstr>Specifiers  (pg  xvi and 149/83)</vt:lpstr>
      <vt:lpstr>PowerPoint Presentation</vt:lpstr>
      <vt:lpstr>Persistent Depressive Disorder (pg 168/97)</vt:lpstr>
      <vt:lpstr>Depressive Disorder (pg171/100)</vt:lpstr>
      <vt:lpstr>Depression, most common diagnosis in out patient Tx.</vt:lpstr>
      <vt:lpstr>Depression Related Terms</vt:lpstr>
      <vt:lpstr>Minister for Loneliness </vt:lpstr>
      <vt:lpstr>Depression - etiology</vt:lpstr>
      <vt:lpstr>PowerPoint Presentation</vt:lpstr>
      <vt:lpstr>Video Case Study:  Jerry</vt:lpstr>
      <vt:lpstr>Jerry</vt:lpstr>
      <vt:lpstr>Treatment of Depression</vt:lpstr>
      <vt:lpstr>Biochemical Theory</vt:lpstr>
      <vt:lpstr>Neurotransmitters:</vt:lpstr>
      <vt:lpstr>PowerPoint Presentation</vt:lpstr>
      <vt:lpstr>Ketamine </vt:lpstr>
      <vt:lpstr>Nasal Spray for Depression</vt:lpstr>
      <vt:lpstr>Suicide</vt:lpstr>
      <vt:lpstr>PowerPoint Presentation</vt:lpstr>
      <vt:lpstr>PowerPoint Presentation</vt:lpstr>
      <vt:lpstr>PowerPoint Presentation</vt:lpstr>
      <vt:lpstr>Suicide and the Military</vt:lpstr>
      <vt:lpstr>PowerPoint Presentation</vt:lpstr>
      <vt:lpstr>Depression &amp; Anxiety</vt:lpstr>
      <vt:lpstr>Anxiety Disorders (pg 189/115)</vt:lpstr>
      <vt:lpstr>Panic Attacks (pg.  214/120)</vt:lpstr>
      <vt:lpstr>Anxiety  Disorders</vt:lpstr>
      <vt:lpstr>PowerPoint Presentation</vt:lpstr>
      <vt:lpstr>Separation Anxiety Disorder (pg 190/115)</vt:lpstr>
      <vt:lpstr>Selective Mutism (195/116)</vt:lpstr>
      <vt:lpstr>Specific Phobia (197/116)</vt:lpstr>
      <vt:lpstr>Social Anxiety Disorder  (pg. 202/118)</vt:lpstr>
      <vt:lpstr>Panic Disorder (208/119)</vt:lpstr>
      <vt:lpstr>Agoraphobia (217/121)</vt:lpstr>
      <vt:lpstr>PowerPoint Presentation</vt:lpstr>
      <vt:lpstr>Generalized Anxiety Disorder (pg.  222/122)</vt:lpstr>
      <vt:lpstr>Substance Induced Anxiety Disorder (226/123-125)</vt:lpstr>
      <vt:lpstr>Obsessive-Compulsive and Related Disorder (pg 235/129)</vt:lpstr>
      <vt:lpstr>Obsessive-Compulsive and Related Disorder (pg 235/129)</vt:lpstr>
      <vt:lpstr>PowerPoint Presentation</vt:lpstr>
      <vt:lpstr>Related Disorders </vt:lpstr>
      <vt:lpstr>Body Dysmorphic Disorder (pg. 242/131)</vt:lpstr>
      <vt:lpstr>PowerPoint Presentation</vt:lpstr>
      <vt:lpstr>PowerPoint Presentation</vt:lpstr>
      <vt:lpstr>Trauma and Stressor Related Disorders (pg 265/141)</vt:lpstr>
      <vt:lpstr>PowerPoint Presentation</vt:lpstr>
      <vt:lpstr>PowerPoint Presentation</vt:lpstr>
      <vt:lpstr>Posttraumatic Stress Disorder (pg. 271/143)</vt:lpstr>
      <vt:lpstr>PowerPoint Presentation</vt:lpstr>
      <vt:lpstr>PTSD of children 6 years and younger</vt:lpstr>
      <vt:lpstr>Acute Stress Disorder (280/149)</vt:lpstr>
      <vt:lpstr>Post-Traumatic Stress Disorder</vt:lpstr>
      <vt:lpstr>PowerPoint Presentation</vt:lpstr>
      <vt:lpstr>Adjustment Disorders (286/151) </vt:lpstr>
      <vt:lpstr>Examples</vt:lpstr>
      <vt:lpstr>REVIEW Mood vs. Anxiety</vt:lpstr>
      <vt:lpstr>Mood Disorders</vt:lpstr>
      <vt:lpstr>Anxiety Disorders (pg. 189/115)</vt:lpstr>
      <vt:lpstr>Homework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6999  Behavioral Pathology</dc:title>
  <dc:creator>J Fairbanks</dc:creator>
  <cp:lastModifiedBy>J Fairbanks</cp:lastModifiedBy>
  <cp:revision>71</cp:revision>
  <dcterms:created xsi:type="dcterms:W3CDTF">2015-07-07T02:32:04Z</dcterms:created>
  <dcterms:modified xsi:type="dcterms:W3CDTF">2019-09-25T16:51:20Z</dcterms:modified>
</cp:coreProperties>
</file>