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3" r:id="rId3"/>
    <p:sldId id="295" r:id="rId4"/>
    <p:sldId id="299" r:id="rId5"/>
    <p:sldId id="318" r:id="rId6"/>
    <p:sldId id="304" r:id="rId7"/>
    <p:sldId id="301" r:id="rId8"/>
    <p:sldId id="305" r:id="rId9"/>
    <p:sldId id="306" r:id="rId10"/>
    <p:sldId id="303" r:id="rId11"/>
    <p:sldId id="307" r:id="rId12"/>
    <p:sldId id="315" r:id="rId13"/>
    <p:sldId id="296" r:id="rId14"/>
    <p:sldId id="309" r:id="rId15"/>
    <p:sldId id="316" r:id="rId16"/>
    <p:sldId id="314" r:id="rId17"/>
    <p:sldId id="317" r:id="rId18"/>
    <p:sldId id="310" r:id="rId19"/>
    <p:sldId id="294" r:id="rId20"/>
    <p:sldId id="291" r:id="rId21"/>
    <p:sldId id="293" r:id="rId22"/>
    <p:sldId id="286" r:id="rId23"/>
    <p:sldId id="290" r:id="rId24"/>
    <p:sldId id="258" r:id="rId25"/>
    <p:sldId id="319" r:id="rId26"/>
    <p:sldId id="260" r:id="rId27"/>
    <p:sldId id="320" r:id="rId28"/>
    <p:sldId id="259" r:id="rId29"/>
    <p:sldId id="277" r:id="rId30"/>
    <p:sldId id="279" r:id="rId31"/>
    <p:sldId id="281" r:id="rId32"/>
    <p:sldId id="285" r:id="rId33"/>
    <p:sldId id="268" r:id="rId34"/>
    <p:sldId id="261" r:id="rId35"/>
    <p:sldId id="267" r:id="rId36"/>
    <p:sldId id="278" r:id="rId37"/>
    <p:sldId id="287" r:id="rId38"/>
    <p:sldId id="288" r:id="rId39"/>
    <p:sldId id="297" r:id="rId40"/>
    <p:sldId id="311" r:id="rId41"/>
    <p:sldId id="28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 Fairbanks" initials="JF" lastIdx="0" clrIdx="0">
    <p:extLst>
      <p:ext uri="{19B8F6BF-5375-455C-9EA6-DF929625EA0E}">
        <p15:presenceInfo xmlns:p15="http://schemas.microsoft.com/office/powerpoint/2012/main" userId="53f7ab5d409530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94660"/>
  </p:normalViewPr>
  <p:slideViewPr>
    <p:cSldViewPr>
      <p:cViewPr varScale="1">
        <p:scale>
          <a:sx n="52" d="100"/>
          <a:sy n="52" d="100"/>
        </p:scale>
        <p:origin x="9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A15A262-860A-4CBB-AE21-A8F224E4C685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C55ADFB-AB97-4B8A-8A9C-C1F41E1796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A262-860A-4CBB-AE21-A8F224E4C685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DFB-AB97-4B8A-8A9C-C1F41E1796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A262-860A-4CBB-AE21-A8F224E4C685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DFB-AB97-4B8A-8A9C-C1F41E1796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A15A262-860A-4CBB-AE21-A8F224E4C685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DFB-AB97-4B8A-8A9C-C1F41E1796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A15A262-860A-4CBB-AE21-A8F224E4C685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C55ADFB-AB97-4B8A-8A9C-C1F41E1796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A15A262-860A-4CBB-AE21-A8F224E4C685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C55ADFB-AB97-4B8A-8A9C-C1F41E1796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A15A262-860A-4CBB-AE21-A8F224E4C685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C55ADFB-AB97-4B8A-8A9C-C1F41E1796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A262-860A-4CBB-AE21-A8F224E4C685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DFB-AB97-4B8A-8A9C-C1F41E1796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A15A262-860A-4CBB-AE21-A8F224E4C685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C55ADFB-AB97-4B8A-8A9C-C1F41E1796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A15A262-860A-4CBB-AE21-A8F224E4C685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C55ADFB-AB97-4B8A-8A9C-C1F41E1796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A15A262-860A-4CBB-AE21-A8F224E4C685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C55ADFB-AB97-4B8A-8A9C-C1F41E1796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A15A262-860A-4CBB-AE21-A8F224E4C685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C55ADFB-AB97-4B8A-8A9C-C1F41E1796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0ahUKEwjb9JmozrrXAhUD8mMKHQZTDeMQjRwIBw&amp;url=https://lawlibrary.blogs.pace.edu/2017/07/07/the-opioid-abuse-epidemic-resources-on-the-crisis/&amp;psig=AOvVaw1DrqTASlzrCgMShqeuilHi&amp;ust=1510629926085537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PSY 6669 Behavioral </a:t>
            </a:r>
            <a:r>
              <a:rPr lang="en-US" dirty="0"/>
              <a:t>Pathology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971800"/>
            <a:ext cx="8451056" cy="1981200"/>
          </a:xfrm>
        </p:spPr>
        <p:txBody>
          <a:bodyPr/>
          <a:lstStyle/>
          <a:p>
            <a:r>
              <a:rPr lang="en-US" dirty="0"/>
              <a:t>Lecture 3</a:t>
            </a:r>
          </a:p>
          <a:p>
            <a:r>
              <a:rPr lang="en-US" dirty="0"/>
              <a:t>Substance-Related and Addictive Disorders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E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Attention-deficit Hyperactivity Disorder</a:t>
            </a:r>
          </a:p>
        </p:txBody>
      </p:sp>
      <p:pic>
        <p:nvPicPr>
          <p:cNvPr id="4" name="Content Placeholder 3" descr="pills-dont-teach-skills-614x4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855" y="2296953"/>
            <a:ext cx="4870370" cy="3268066"/>
          </a:xfrm>
        </p:spPr>
      </p:pic>
    </p:spTree>
    <p:extLst>
      <p:ext uri="{BB962C8B-B14F-4D97-AF65-F5344CB8AC3E}">
        <p14:creationId xmlns:p14="http://schemas.microsoft.com/office/powerpoint/2010/main" val="136100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610600" cy="1399032"/>
          </a:xfrm>
        </p:spPr>
        <p:txBody>
          <a:bodyPr>
            <a:normAutofit fontScale="90000"/>
          </a:bodyPr>
          <a:lstStyle/>
          <a:p>
            <a:r>
              <a:rPr lang="en-US" dirty="0"/>
              <a:t>F90.X Attention-Deficit/ Hyperactivity Disorder (ADHD)</a:t>
            </a:r>
            <a:br>
              <a:rPr lang="en-US" dirty="0"/>
            </a:br>
            <a:r>
              <a:rPr lang="en-US" dirty="0"/>
              <a:t>   (Review : pg 59/31)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F90.0  Predominately inattentive  			presentation</a:t>
            </a:r>
          </a:p>
          <a:p>
            <a:r>
              <a:rPr lang="en-US" dirty="0"/>
              <a:t>F90.1 Predominately hyperactive/ 			impulsive presentation</a:t>
            </a:r>
          </a:p>
          <a:p>
            <a:pPr lvl="1"/>
            <a:r>
              <a:rPr lang="en-US" dirty="0"/>
              <a:t>Specify if: In partial remission</a:t>
            </a:r>
          </a:p>
          <a:p>
            <a:pPr lvl="1"/>
            <a:r>
              <a:rPr lang="en-US" dirty="0"/>
              <a:t>Specify current severity: Mild, Moderate, or Severe</a:t>
            </a:r>
          </a:p>
          <a:p>
            <a:r>
              <a:rPr lang="en-US" dirty="0"/>
              <a:t>F90.2  Combined Presentation</a:t>
            </a:r>
          </a:p>
          <a:p>
            <a:r>
              <a:rPr lang="en-US" dirty="0"/>
              <a:t>F90.8  Other Specified ADHD</a:t>
            </a:r>
          </a:p>
          <a:p>
            <a:r>
              <a:rPr lang="en-US" dirty="0"/>
              <a:t>F90.9  Unspecified ADHD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hdD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7427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Attention-Deficit Hyperactivity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011401"/>
            <a:ext cx="6764406" cy="382775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12 % of school population (NYT:11/11/18).</a:t>
            </a:r>
          </a:p>
          <a:p>
            <a:r>
              <a:rPr lang="en-US" sz="2400" dirty="0"/>
              <a:t>3 to 1 Ratio of boys to girls.</a:t>
            </a:r>
          </a:p>
          <a:p>
            <a:r>
              <a:rPr lang="en-US" sz="2400" dirty="0"/>
              <a:t>40% of Hyperactive kids also have ODD.</a:t>
            </a:r>
          </a:p>
          <a:p>
            <a:r>
              <a:rPr lang="en-US" sz="2400" dirty="0"/>
              <a:t>Depression and Anxiety (OCD) are also comorbid with ADHD.</a:t>
            </a:r>
          </a:p>
          <a:p>
            <a:r>
              <a:rPr lang="en-US" sz="2400" dirty="0"/>
              <a:t>Conduct Disorders misdiagnosed as ADHD.</a:t>
            </a:r>
          </a:p>
          <a:p>
            <a:r>
              <a:rPr lang="en-US" sz="2400" dirty="0"/>
              <a:t>¼ of Children/teens take </a:t>
            </a:r>
            <a:r>
              <a:rPr lang="en-US" sz="2400"/>
              <a:t>prescription medication (NYT:11/11/18)</a:t>
            </a:r>
            <a:endParaRPr lang="en-US" sz="2400" dirty="0"/>
          </a:p>
          <a:p>
            <a:r>
              <a:rPr lang="en-US" sz="2400" dirty="0"/>
              <a:t>Risk for Substance Abuse as teens.</a:t>
            </a:r>
          </a:p>
        </p:txBody>
      </p:sp>
    </p:spTree>
    <p:extLst>
      <p:ext uri="{BB962C8B-B14F-4D97-AF65-F5344CB8AC3E}">
        <p14:creationId xmlns:p14="http://schemas.microsoft.com/office/powerpoint/2010/main" val="4104574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538" y="1046437"/>
            <a:ext cx="5549462" cy="4887311"/>
          </a:xfrm>
        </p:spPr>
        <p:txBody>
          <a:bodyPr>
            <a:normAutofit fontScale="90000"/>
          </a:bodyPr>
          <a:lstStyle/>
          <a:p>
            <a:r>
              <a:rPr lang="en-US" dirty="0"/>
              <a:t>ADHD-Rating Scale</a:t>
            </a:r>
            <a:br>
              <a:rPr lang="en-US" dirty="0"/>
            </a:br>
            <a:br>
              <a:rPr lang="en-US" sz="2100" dirty="0"/>
            </a:br>
            <a:r>
              <a:rPr lang="en-US" sz="2100" dirty="0"/>
              <a:t> Mean = 12,  Standard Deviation = 6</a:t>
            </a:r>
            <a:br>
              <a:rPr lang="en-US" sz="2100" dirty="0"/>
            </a:br>
            <a:r>
              <a:rPr lang="en-US" sz="2100" dirty="0"/>
              <a:t>   Standard Error of Measure +/- 3</a:t>
            </a:r>
            <a:br>
              <a:rPr lang="en-US" sz="2100" dirty="0"/>
            </a:br>
            <a:r>
              <a:rPr lang="en-US" sz="2100" dirty="0"/>
              <a:t>   Average Range 6 – 18</a:t>
            </a:r>
            <a:br>
              <a:rPr lang="en-US" sz="2100" dirty="0"/>
            </a:br>
            <a:r>
              <a:rPr lang="en-US" sz="2100" dirty="0"/>
              <a:t>	Borderline 		  18 - 24</a:t>
            </a:r>
            <a:br>
              <a:rPr lang="en-US" sz="2100" dirty="0"/>
            </a:br>
            <a:r>
              <a:rPr lang="en-US" sz="2100" dirty="0"/>
              <a:t>     Mild ADHD 		  24 – 30</a:t>
            </a:r>
            <a:br>
              <a:rPr lang="en-US" sz="2100" dirty="0"/>
            </a:br>
            <a:r>
              <a:rPr lang="en-US" sz="2100" dirty="0"/>
              <a:t>    Moderate ADHD  30 – 42</a:t>
            </a:r>
            <a:br>
              <a:rPr lang="en-US" sz="2100" dirty="0"/>
            </a:br>
            <a:r>
              <a:rPr lang="en-US" sz="2100" dirty="0"/>
              <a:t>    Severe ADHD 	  42 – 54</a:t>
            </a:r>
            <a:br>
              <a:rPr lang="en-US" sz="2100" dirty="0"/>
            </a:br>
            <a:br>
              <a:rPr lang="en-US" sz="2100" dirty="0"/>
            </a:br>
            <a:r>
              <a:rPr lang="en-US" sz="2100" dirty="0"/>
              <a:t>    </a:t>
            </a:r>
            <a:r>
              <a:rPr lang="en-US" sz="2100" dirty="0" err="1"/>
              <a:t>eTNS</a:t>
            </a:r>
            <a:r>
              <a:rPr lang="en-US" sz="2100" dirty="0"/>
              <a:t> Group  34.1 to 23.4 (20.4 – 26.4)</a:t>
            </a:r>
            <a:br>
              <a:rPr lang="en-US" sz="2100" dirty="0"/>
            </a:br>
            <a:r>
              <a:rPr lang="en-US" sz="2100" dirty="0"/>
              <a:t>    Placebo        33.7 to 27.5 (24.5 - 30.5)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3819577" cy="5553471"/>
          </a:xfrm>
        </p:spPr>
      </p:pic>
    </p:spTree>
    <p:extLst>
      <p:ext uri="{BB962C8B-B14F-4D97-AF65-F5344CB8AC3E}">
        <p14:creationId xmlns:p14="http://schemas.microsoft.com/office/powerpoint/2010/main" val="16219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4724400"/>
            <a:ext cx="7543800" cy="1524000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831166" y="990600"/>
            <a:ext cx="7391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SUBSTANCE USE</a:t>
            </a:r>
            <a:r>
              <a:rPr lang="en-US" sz="60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n-US" sz="60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DISORDERS</a:t>
            </a:r>
          </a:p>
        </p:txBody>
      </p:sp>
      <p:pic>
        <p:nvPicPr>
          <p:cNvPr id="1026" name="Picture 2" descr="Image result for opioid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5029200" cy="316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619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AE694-AA78-425C-9766-A435EDEC5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86" y="0"/>
            <a:ext cx="4572000" cy="3667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AD7509-44E0-4112-9B5C-BAE56F00D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4800"/>
            <a:ext cx="9301818" cy="65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89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xcauses-preventable-deah.png.pagespeed.ic.WeAC6K_r0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762000"/>
            <a:ext cx="8243853" cy="5562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LUM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-42863"/>
            <a:ext cx="5334000" cy="6900863"/>
          </a:xfrm>
        </p:spPr>
      </p:pic>
    </p:spTree>
    <p:extLst>
      <p:ext uri="{BB962C8B-B14F-4D97-AF65-F5344CB8AC3E}">
        <p14:creationId xmlns:p14="http://schemas.microsoft.com/office/powerpoint/2010/main" val="409096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ualD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534400" cy="64008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ual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8943262" cy="6629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 USE  IN  AMERICA</a:t>
            </a:r>
          </a:p>
        </p:txBody>
      </p:sp>
      <p:pic>
        <p:nvPicPr>
          <p:cNvPr id="4" name="Content Placeholder 3" descr="drugstat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083" y="1524000"/>
            <a:ext cx="7932894" cy="5029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een-drug-abuse-s2-statistic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150" y="457200"/>
            <a:ext cx="8746850" cy="5943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 Use Disorder</a:t>
            </a:r>
            <a:br>
              <a:rPr lang="en-US" dirty="0"/>
            </a:br>
            <a:r>
              <a:rPr lang="en-US" dirty="0"/>
              <a:t>     (pg 490/233)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whether there is a comorbid substance-induced disorder (including intoxication and withdrawal).</a:t>
            </a:r>
          </a:p>
          <a:p>
            <a:endParaRPr lang="en-US" dirty="0"/>
          </a:p>
          <a:p>
            <a:r>
              <a:rPr lang="en-US" dirty="0"/>
              <a:t>No longer specifies Abuse verse Dependence but rather Specify Mild, Moderate, or Severe based upon the number of symptoms present.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40F3F-0AC3-45CD-B448-F5135A7E9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20532E-C3E0-48DF-8850-CB0627F6B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" y="609600"/>
            <a:ext cx="8972468" cy="5181600"/>
          </a:xfrm>
        </p:spPr>
      </p:pic>
    </p:spTree>
    <p:extLst>
      <p:ext uri="{BB962C8B-B14F-4D97-AF65-F5344CB8AC3E}">
        <p14:creationId xmlns:p14="http://schemas.microsoft.com/office/powerpoint/2010/main" val="201027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 Use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Specify if in Early Remission (90 days) or  In Sustained Remission (12 months).</a:t>
            </a:r>
          </a:p>
          <a:p>
            <a:endParaRPr lang="en-US" dirty="0"/>
          </a:p>
          <a:p>
            <a:r>
              <a:rPr lang="en-US" dirty="0"/>
              <a:t>Specify If In a Controlled Environment.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DEECB-E923-4439-9A82-190225226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267200"/>
            <a:ext cx="3510060" cy="21876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378F-4443-4BF9-9F75-0E4386A3F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238AC6-0B35-493A-B401-E7D3BDD4D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47738"/>
            <a:ext cx="7992531" cy="600066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425188-C409-4E52-8823-0E9E8F10F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28" y="4343400"/>
            <a:ext cx="4050173" cy="22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03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Substance-Induced Disorders</a:t>
            </a:r>
            <a:br>
              <a:rPr lang="en-US" dirty="0"/>
            </a:br>
            <a:r>
              <a:rPr lang="en-US" dirty="0"/>
              <a:t>     </a:t>
            </a:r>
            <a:r>
              <a:rPr lang="en-US" sz="3600" dirty="0"/>
              <a:t>(pg 497/235)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Specify Intoxication or Withdrawal.</a:t>
            </a:r>
          </a:p>
          <a:p>
            <a:r>
              <a:rPr lang="en-US" dirty="0"/>
              <a:t>Specify if With Perceptual Disturbance.</a:t>
            </a:r>
          </a:p>
          <a:p>
            <a:endParaRPr lang="en-US" dirty="0"/>
          </a:p>
          <a:p>
            <a:r>
              <a:rPr lang="en-US" dirty="0"/>
              <a:t>Other Specified Substance-Induced Disorder (e.g. F39.10 Anabolic Steroid Use Disorder, Mild)</a:t>
            </a:r>
          </a:p>
          <a:p>
            <a:endParaRPr lang="en-US" dirty="0"/>
          </a:p>
          <a:p>
            <a:r>
              <a:rPr lang="en-US" dirty="0"/>
              <a:t>Other Unspecified Substance-Induced Disorder.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659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45208"/>
          </a:xfrm>
        </p:spPr>
        <p:txBody>
          <a:bodyPr/>
          <a:lstStyle/>
          <a:p>
            <a:r>
              <a:rPr lang="en-US" dirty="0"/>
              <a:t>Alcohol</a:t>
            </a:r>
          </a:p>
          <a:p>
            <a:r>
              <a:rPr lang="en-US" dirty="0"/>
              <a:t>Caffeine</a:t>
            </a:r>
          </a:p>
          <a:p>
            <a:r>
              <a:rPr lang="en-US" dirty="0"/>
              <a:t>Cannabis</a:t>
            </a:r>
          </a:p>
          <a:p>
            <a:r>
              <a:rPr lang="en-US" dirty="0"/>
              <a:t>Hallucinogen</a:t>
            </a:r>
          </a:p>
          <a:p>
            <a:r>
              <a:rPr lang="en-US" dirty="0"/>
              <a:t>Inhalant</a:t>
            </a:r>
          </a:p>
          <a:p>
            <a:r>
              <a:rPr lang="en-US" dirty="0"/>
              <a:t>Opioid</a:t>
            </a:r>
          </a:p>
          <a:p>
            <a:r>
              <a:rPr lang="en-US" dirty="0"/>
              <a:t>Sedative, Hypnotic, or Anxiolytic</a:t>
            </a:r>
          </a:p>
          <a:p>
            <a:r>
              <a:rPr lang="en-US" dirty="0"/>
              <a:t>Stimulant</a:t>
            </a:r>
          </a:p>
          <a:p>
            <a:r>
              <a:rPr lang="en-US" dirty="0"/>
              <a:t>Tobacco</a:t>
            </a:r>
          </a:p>
          <a:p>
            <a:r>
              <a:rPr lang="en-US" dirty="0"/>
              <a:t>Other or Unknown Substance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40276-8BB1-4D29-A3EC-400B1BBD7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14400"/>
            <a:ext cx="3584643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Disruptive, Impulse-Control, and Conduct Disorders (pg 461/219)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2808"/>
            <a:ext cx="8610600" cy="4572000"/>
          </a:xfrm>
        </p:spPr>
        <p:txBody>
          <a:bodyPr>
            <a:normAutofit/>
          </a:bodyPr>
          <a:lstStyle/>
          <a:p>
            <a:r>
              <a:rPr lang="en-US" dirty="0"/>
              <a:t>F91.3   Oppositional Defiant Disorder</a:t>
            </a:r>
          </a:p>
          <a:p>
            <a:r>
              <a:rPr lang="en-US" dirty="0"/>
              <a:t>F63.81 Intermittent Explosive Disorder</a:t>
            </a:r>
          </a:p>
          <a:p>
            <a:r>
              <a:rPr lang="en-US" dirty="0"/>
              <a:t>F91.1  Conduct Disorder, Childhood Onset</a:t>
            </a:r>
          </a:p>
          <a:p>
            <a:r>
              <a:rPr lang="en-US" dirty="0"/>
              <a:t>F91.2  Conduct Disorder, Adolescent Onset</a:t>
            </a:r>
          </a:p>
          <a:p>
            <a:pPr>
              <a:buNone/>
            </a:pPr>
            <a:r>
              <a:rPr lang="en-US" dirty="0"/>
              <a:t>			  With limited prosocial emotions</a:t>
            </a:r>
          </a:p>
          <a:p>
            <a:pPr>
              <a:buNone/>
            </a:pPr>
            <a:r>
              <a:rPr lang="en-US" dirty="0"/>
              <a:t>			  Mild, Moderate, or Severe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Differentiate: Antisocial Personality Disorder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F10.229 Alcohol Intoxication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F10.20  Alcohol Use Disorder, In a controlled           	     environment, Moderate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/>
          <a:lstStyle/>
          <a:p>
            <a:r>
              <a:rPr lang="en-US" dirty="0"/>
              <a:t>     Additional Substance or Medication Induced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686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Substance Induced Psychotic Disorder</a:t>
            </a:r>
          </a:p>
          <a:p>
            <a:r>
              <a:rPr lang="en-US" sz="3200" dirty="0"/>
              <a:t>Substance Induced Bipolar Disorder</a:t>
            </a:r>
          </a:p>
          <a:p>
            <a:r>
              <a:rPr lang="en-US" sz="3200" dirty="0"/>
              <a:t>Substance Induced Depressive Disorder</a:t>
            </a:r>
          </a:p>
          <a:p>
            <a:r>
              <a:rPr lang="en-US" sz="3200" dirty="0"/>
              <a:t>Substance Induced Anxiety Disorder</a:t>
            </a:r>
          </a:p>
          <a:p>
            <a:r>
              <a:rPr lang="en-US" sz="3200" dirty="0"/>
              <a:t>Substance Induced Sleep Disorder</a:t>
            </a:r>
          </a:p>
          <a:p>
            <a:r>
              <a:rPr lang="en-US" sz="3200" dirty="0"/>
              <a:t>Substance Induced Sexual Dysfunction</a:t>
            </a:r>
          </a:p>
          <a:p>
            <a:r>
              <a:rPr lang="en-US" sz="3200" dirty="0"/>
              <a:t>Substance Induced Delirium</a:t>
            </a:r>
          </a:p>
          <a:p>
            <a:r>
              <a:rPr lang="en-US" sz="3200" dirty="0"/>
              <a:t>Substance Induced Mild or Major </a:t>
            </a:r>
          </a:p>
          <a:p>
            <a:pPr>
              <a:buNone/>
            </a:pPr>
            <a:r>
              <a:rPr lang="en-US" sz="3200" dirty="0"/>
              <a:t>                        Neurocognitive Disorder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715000"/>
          </a:xfrm>
        </p:spPr>
        <p:txBody>
          <a:bodyPr>
            <a:noAutofit/>
          </a:bodyPr>
          <a:lstStyle/>
          <a:p>
            <a:r>
              <a:rPr lang="en-US" sz="2800" dirty="0"/>
              <a:t>F12.259 Cannabis-Induced Psychotic Disorder, With onset during intoxication, Moderate</a:t>
            </a:r>
          </a:p>
          <a:p>
            <a:r>
              <a:rPr lang="en-US" sz="2800" dirty="0"/>
              <a:t>F19.24 Prozac-Induced Bipolar Disorder, Moderate</a:t>
            </a:r>
          </a:p>
          <a:p>
            <a:r>
              <a:rPr lang="en-US" sz="2800" dirty="0"/>
              <a:t>F19.13 </a:t>
            </a:r>
            <a:r>
              <a:rPr lang="en-US" sz="2800" dirty="0" err="1"/>
              <a:t>Sinemet</a:t>
            </a:r>
            <a:r>
              <a:rPr lang="en-US" sz="2800" dirty="0"/>
              <a:t>-Induced Depressive 			Disorder, Mild</a:t>
            </a:r>
          </a:p>
          <a:p>
            <a:r>
              <a:rPr lang="en-US" sz="2800" dirty="0"/>
              <a:t>F18.280 Cocaine-Induced Anxiety Disorder, With onset during withdrawal, Moderate</a:t>
            </a:r>
          </a:p>
          <a:p>
            <a:r>
              <a:rPr lang="en-US" sz="2800" dirty="0"/>
              <a:t>F11.182 Opioid-Induced Sleep Disorder, Insomnia type, With onset during withdrawal, Mild</a:t>
            </a:r>
          </a:p>
        </p:txBody>
      </p:sp>
    </p:spTree>
    <p:extLst>
      <p:ext uri="{BB962C8B-B14F-4D97-AF65-F5344CB8AC3E}">
        <p14:creationId xmlns:p14="http://schemas.microsoft.com/office/powerpoint/2010/main" val="1794560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35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21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Antidepressant Discontinuation Syndrome</a:t>
            </a:r>
          </a:p>
          <a:p>
            <a:r>
              <a:rPr lang="en-US" dirty="0">
                <a:solidFill>
                  <a:srgbClr val="FF0000"/>
                </a:solidFill>
              </a:rPr>
              <a:t>(pg 712/351)</a:t>
            </a:r>
          </a:p>
          <a:p>
            <a:pPr>
              <a:buNone/>
            </a:pPr>
            <a:r>
              <a:rPr lang="en-US" dirty="0"/>
              <a:t>	Specify: Initial encounter, Subsequent encounter, or Sequelae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Other Adverse Effect of Medication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Specify: Initial encounter, Subsequent encounter, or Sequelae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Neurocognitive Domains</a:t>
            </a:r>
            <a:br>
              <a:rPr lang="en-US" dirty="0"/>
            </a:br>
            <a:r>
              <a:rPr lang="en-US" dirty="0"/>
              <a:t>    (pg 596/292)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Substance Intoxication Delirium</a:t>
            </a:r>
          </a:p>
          <a:p>
            <a:r>
              <a:rPr lang="en-US" dirty="0"/>
              <a:t>Substance Withdrawal Delirium</a:t>
            </a:r>
          </a:p>
          <a:p>
            <a:endParaRPr lang="en-US" dirty="0"/>
          </a:p>
          <a:p>
            <a:pPr lvl="1"/>
            <a:r>
              <a:rPr lang="en-US" dirty="0"/>
              <a:t>Specify Acute (lasting hour or days) or Persistent (lasting weeks or months)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Specify Hyperactive, Hypoactive, or Mixed level of activity.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61306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Medication-Induced Movement Disorders and other Adverse Effects of Medication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4430"/>
            <a:ext cx="8229600" cy="44003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Neuroleptic-Induced Parkinsonism</a:t>
            </a:r>
          </a:p>
          <a:p>
            <a:r>
              <a:rPr lang="en-US" dirty="0"/>
              <a:t>Other Medication-Induced Parkinsonism</a:t>
            </a:r>
          </a:p>
          <a:p>
            <a:r>
              <a:rPr lang="en-US" dirty="0"/>
              <a:t>Neuroleptic Malignant Syndrome</a:t>
            </a:r>
          </a:p>
          <a:p>
            <a:r>
              <a:rPr lang="en-US" dirty="0"/>
              <a:t>Medication-Induced Acute Dystonia</a:t>
            </a:r>
          </a:p>
          <a:p>
            <a:r>
              <a:rPr lang="en-US" dirty="0"/>
              <a:t>Medication-Induced Acute Akthisia</a:t>
            </a:r>
          </a:p>
          <a:p>
            <a:r>
              <a:rPr lang="en-US" dirty="0"/>
              <a:t>Tardive Dyskinesia, Dystonia, Akthisia</a:t>
            </a:r>
          </a:p>
          <a:p>
            <a:r>
              <a:rPr lang="en-US" dirty="0"/>
              <a:t>Medication-induced Postural Tremor</a:t>
            </a:r>
          </a:p>
          <a:p>
            <a:r>
              <a:rPr lang="en-US" dirty="0"/>
              <a:t>Other Medication-induced Movement   </a:t>
            </a:r>
          </a:p>
          <a:p>
            <a:pPr>
              <a:buNone/>
            </a:pPr>
            <a:r>
              <a:rPr lang="en-US" dirty="0"/>
              <a:t>               Disorder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Non-Substance-Related Disorders (</a:t>
            </a:r>
            <a:r>
              <a:rPr lang="en-US" sz="4000" dirty="0"/>
              <a:t>pg 585/282)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Gambling Disorder</a:t>
            </a:r>
          </a:p>
          <a:p>
            <a:pPr>
              <a:buNone/>
            </a:pPr>
            <a:endParaRPr lang="en-US" dirty="0"/>
          </a:p>
          <a:p>
            <a:pPr lvl="1"/>
            <a:r>
              <a:rPr lang="en-US" dirty="0"/>
              <a:t>Specify if Episodic or Persistent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Specify if In early remission or In sustained remission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Specify severity: Mild, Moderate, Severe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ambling P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705850" cy="63246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Gambling Addiction</a:t>
            </a:r>
          </a:p>
        </p:txBody>
      </p:sp>
      <p:pic>
        <p:nvPicPr>
          <p:cNvPr id="4" name="Content Placeholder 3" descr="ga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05000"/>
            <a:ext cx="8401712" cy="43434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97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45208"/>
          </a:xfrm>
        </p:spPr>
        <p:txBody>
          <a:bodyPr/>
          <a:lstStyle/>
          <a:p>
            <a:r>
              <a:rPr lang="en-US" dirty="0"/>
              <a:t>F63.1  Pyromania 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(pg476/224)</a:t>
            </a:r>
          </a:p>
          <a:p>
            <a:endParaRPr lang="en-US" dirty="0"/>
          </a:p>
          <a:p>
            <a:r>
              <a:rPr lang="en-US" dirty="0"/>
              <a:t>F63.3  Kleptomania 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(pg 478/225)</a:t>
            </a:r>
          </a:p>
          <a:p>
            <a:endParaRPr lang="en-US" b="1" dirty="0"/>
          </a:p>
          <a:p>
            <a:r>
              <a:rPr lang="en-US" dirty="0"/>
              <a:t>F91.8  Other Specified Disruptive, Impulse-Control, and Conduct Disorder</a:t>
            </a:r>
          </a:p>
          <a:p>
            <a:endParaRPr lang="en-US" dirty="0"/>
          </a:p>
          <a:p>
            <a:r>
              <a:rPr lang="en-US" dirty="0"/>
              <a:t>F91.9  Unspecified Disruptive, Impulse-Control, and Conduct Disorder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Disruptive and Conduct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494264"/>
            <a:ext cx="6686550" cy="518531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9% of Boys and 2% of Girls.</a:t>
            </a:r>
          </a:p>
          <a:p>
            <a:r>
              <a:rPr lang="en-US" sz="3200" dirty="0"/>
              <a:t>High risk for substance abuse.</a:t>
            </a:r>
          </a:p>
          <a:p>
            <a:r>
              <a:rPr lang="en-US" sz="3200" dirty="0"/>
              <a:t>Usually 2 or more grade behind in one or more academic subjects. </a:t>
            </a:r>
          </a:p>
          <a:p>
            <a:r>
              <a:rPr lang="en-US" sz="3200" dirty="0"/>
              <a:t>Low self-esteem and poor frustration tolerance.</a:t>
            </a:r>
          </a:p>
          <a:p>
            <a:r>
              <a:rPr lang="en-US" sz="3200" dirty="0"/>
              <a:t>Secondary Diagnosis of ADHD.</a:t>
            </a:r>
          </a:p>
          <a:p>
            <a:r>
              <a:rPr lang="en-US" sz="3200" dirty="0"/>
              <a:t>R/O “Masked Depression”</a:t>
            </a:r>
          </a:p>
          <a:p>
            <a:r>
              <a:rPr lang="en-US" sz="3200" dirty="0"/>
              <a:t>Family history of antisocial behavior and substance abuse.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3E02-4CFD-42C5-9B5F-DE3CA6E2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B53F8A-2D59-44F0-90DA-EA99C29CA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9" y="1295400"/>
            <a:ext cx="8556901" cy="4914106"/>
          </a:xfrm>
        </p:spPr>
      </p:pic>
    </p:spTree>
    <p:extLst>
      <p:ext uri="{BB962C8B-B14F-4D97-AF65-F5344CB8AC3E}">
        <p14:creationId xmlns:p14="http://schemas.microsoft.com/office/powerpoint/2010/main" val="4127904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Case Study #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5CE5-F92D-4747-9F97-9F146822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F78F9E-AE0C-4710-A515-173B4600B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-29871"/>
            <a:ext cx="6400801" cy="6964071"/>
          </a:xfrm>
        </p:spPr>
      </p:pic>
    </p:spTree>
    <p:extLst>
      <p:ext uri="{BB962C8B-B14F-4D97-AF65-F5344CB8AC3E}">
        <p14:creationId xmlns:p14="http://schemas.microsoft.com/office/powerpoint/2010/main" val="280750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xOD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nduct-disorder-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69" y="152400"/>
            <a:ext cx="8805750" cy="655147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pulse-control-and-adjustment-disorders-2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Impulsive Disorders</a:t>
            </a:r>
          </a:p>
        </p:txBody>
      </p:sp>
      <p:pic>
        <p:nvPicPr>
          <p:cNvPr id="4" name="Content Placeholder 3" descr="five_stag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905000"/>
            <a:ext cx="6781800" cy="484414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488</TotalTime>
  <Words>544</Words>
  <Application>Microsoft Office PowerPoint</Application>
  <PresentationFormat>On-screen Show (4:3)</PresentationFormat>
  <Paragraphs>130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Century Gothic</vt:lpstr>
      <vt:lpstr>Verdana</vt:lpstr>
      <vt:lpstr>Wingdings 2</vt:lpstr>
      <vt:lpstr>Verve</vt:lpstr>
      <vt:lpstr>PSY 6669 Behavioral Pathology</vt:lpstr>
      <vt:lpstr>PowerPoint Presentation</vt:lpstr>
      <vt:lpstr>Disruptive, Impulse-Control, and Conduct Disorders (pg 461/219)</vt:lpstr>
      <vt:lpstr>Disruptive and Conduct Disorders</vt:lpstr>
      <vt:lpstr>PowerPoint Presentation</vt:lpstr>
      <vt:lpstr>PowerPoint Presentation</vt:lpstr>
      <vt:lpstr>PowerPoint Presentation</vt:lpstr>
      <vt:lpstr>PowerPoint Presentation</vt:lpstr>
      <vt:lpstr>Impulsive Disorders</vt:lpstr>
      <vt:lpstr>PowerPoint Presentation</vt:lpstr>
      <vt:lpstr>PowerPoint Presentation</vt:lpstr>
      <vt:lpstr>Attention-deficit Hyperactivity Disorder</vt:lpstr>
      <vt:lpstr>F90.X Attention-Deficit/ Hyperactivity Disorder (ADHD)    (Review : pg 59/31)</vt:lpstr>
      <vt:lpstr>PowerPoint Presentation</vt:lpstr>
      <vt:lpstr>Attention-Deficit Hyperactivity Disorder</vt:lpstr>
      <vt:lpstr>ADHD-Rating Scale   Mean = 12,  Standard Deviation = 6    Standard Error of Measure +/- 3    Average Range 6 – 18  Borderline     18 - 24      Mild ADHD     24 – 30     Moderate ADHD  30 – 42     Severe ADHD    42 – 54      eTNS Group  34.1 to 23.4 (20.4 – 26.4)     Placebo        33.7 to 27.5 (24.5 - 30.5)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  USE  IN  AMERICA</vt:lpstr>
      <vt:lpstr>PowerPoint Presentation</vt:lpstr>
      <vt:lpstr>Substance Use Disorder      (pg 490/233)</vt:lpstr>
      <vt:lpstr>PowerPoint Presentation</vt:lpstr>
      <vt:lpstr>Substance Use Disorder</vt:lpstr>
      <vt:lpstr>PowerPoint Presentation</vt:lpstr>
      <vt:lpstr>Substance-Induced Disorders      (pg 497/235)</vt:lpstr>
      <vt:lpstr>PowerPoint Presentation</vt:lpstr>
      <vt:lpstr>Example:</vt:lpstr>
      <vt:lpstr>     Additional Substance or Medication Induced Disorders</vt:lpstr>
      <vt:lpstr>Examples:</vt:lpstr>
      <vt:lpstr>PowerPoint Presentation</vt:lpstr>
      <vt:lpstr>Neurocognitive Domains     (pg 596/292)</vt:lpstr>
      <vt:lpstr>Medication-Induced Movement Disorders and other Adverse Effects of Medication</vt:lpstr>
      <vt:lpstr>Non-Substance-Related Disorders (pg 585/282)</vt:lpstr>
      <vt:lpstr>PowerPoint Presentation</vt:lpstr>
      <vt:lpstr>Growth of Gambling Addiction</vt:lpstr>
      <vt:lpstr>PowerPoint Presentation</vt:lpstr>
      <vt:lpstr>PowerPoint Presentation</vt:lpstr>
      <vt:lpstr>Homework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 6999  Behavioral Pathology</dc:title>
  <dc:creator>J Fairbanks</dc:creator>
  <cp:lastModifiedBy>J Fairbanks</cp:lastModifiedBy>
  <cp:revision>56</cp:revision>
  <dcterms:created xsi:type="dcterms:W3CDTF">2015-07-07T00:59:31Z</dcterms:created>
  <dcterms:modified xsi:type="dcterms:W3CDTF">2019-09-25T16:50:48Z</dcterms:modified>
</cp:coreProperties>
</file>