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257" r:id="rId3"/>
    <p:sldId id="297" r:id="rId4"/>
    <p:sldId id="299" r:id="rId5"/>
    <p:sldId id="325" r:id="rId6"/>
    <p:sldId id="307" r:id="rId7"/>
    <p:sldId id="269" r:id="rId8"/>
    <p:sldId id="312" r:id="rId9"/>
    <p:sldId id="298" r:id="rId10"/>
    <p:sldId id="300" r:id="rId11"/>
    <p:sldId id="339" r:id="rId12"/>
    <p:sldId id="301" r:id="rId13"/>
    <p:sldId id="321" r:id="rId14"/>
    <p:sldId id="324" r:id="rId15"/>
    <p:sldId id="303" r:id="rId16"/>
    <p:sldId id="308" r:id="rId17"/>
    <p:sldId id="304" r:id="rId18"/>
    <p:sldId id="305" r:id="rId19"/>
    <p:sldId id="336" r:id="rId20"/>
    <p:sldId id="259" r:id="rId21"/>
    <p:sldId id="340" r:id="rId22"/>
    <p:sldId id="341" r:id="rId23"/>
    <p:sldId id="331" r:id="rId24"/>
    <p:sldId id="332" r:id="rId25"/>
    <p:sldId id="338" r:id="rId26"/>
    <p:sldId id="329" r:id="rId27"/>
    <p:sldId id="330" r:id="rId28"/>
    <p:sldId id="342" r:id="rId29"/>
    <p:sldId id="260" r:id="rId30"/>
    <p:sldId id="315" r:id="rId31"/>
    <p:sldId id="316" r:id="rId32"/>
    <p:sldId id="306" r:id="rId33"/>
    <p:sldId id="258" r:id="rId34"/>
    <p:sldId id="277" r:id="rId35"/>
    <p:sldId id="334" r:id="rId36"/>
    <p:sldId id="333" r:id="rId37"/>
    <p:sldId id="326" r:id="rId38"/>
    <p:sldId id="274" r:id="rId39"/>
    <p:sldId id="275" r:id="rId40"/>
    <p:sldId id="327" r:id="rId41"/>
    <p:sldId id="295" r:id="rId42"/>
    <p:sldId id="328" r:id="rId43"/>
    <p:sldId id="288" r:id="rId44"/>
    <p:sldId id="343" r:id="rId45"/>
    <p:sldId id="278" r:id="rId46"/>
    <p:sldId id="279" r:id="rId47"/>
    <p:sldId id="280" r:id="rId48"/>
    <p:sldId id="281" r:id="rId49"/>
    <p:sldId id="285" r:id="rId50"/>
    <p:sldId id="282" r:id="rId51"/>
    <p:sldId id="283" r:id="rId52"/>
    <p:sldId id="284" r:id="rId53"/>
    <p:sldId id="290" r:id="rId54"/>
    <p:sldId id="292" r:id="rId55"/>
    <p:sldId id="291" r:id="rId56"/>
    <p:sldId id="345" r:id="rId57"/>
    <p:sldId id="294" r:id="rId58"/>
    <p:sldId id="310" r:id="rId59"/>
    <p:sldId id="289" r:id="rId60"/>
    <p:sldId id="344" r:id="rId61"/>
    <p:sldId id="311" r:id="rId62"/>
    <p:sldId id="314" r:id="rId63"/>
    <p:sldId id="317" r:id="rId64"/>
    <p:sldId id="313" r:id="rId65"/>
    <p:sldId id="318" r:id="rId66"/>
    <p:sldId id="335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6" autoAdjust="0"/>
    <p:restoredTop sz="94660"/>
  </p:normalViewPr>
  <p:slideViewPr>
    <p:cSldViewPr>
      <p:cViewPr varScale="1">
        <p:scale>
          <a:sx n="52" d="100"/>
          <a:sy n="52" d="100"/>
        </p:scale>
        <p:origin x="9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15A2-5EC4-4C84-9CB8-A16439752DE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AB315-977E-4E97-A5C3-B0B1B2411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6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AB315-977E-4E97-A5C3-B0B1B2411E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AB315-977E-4E97-A5C3-B0B1B2411E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2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3DE0754-C8AB-4FF0-A18A-7C334F35B79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41F402B-B84E-45C7-A303-9ED8DC9003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0754-C8AB-4FF0-A18A-7C334F35B79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402B-B84E-45C7-A303-9ED8DC9003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0754-C8AB-4FF0-A18A-7C334F35B79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402B-B84E-45C7-A303-9ED8DC9003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3DE0754-C8AB-4FF0-A18A-7C334F35B79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402B-B84E-45C7-A303-9ED8DC9003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3DE0754-C8AB-4FF0-A18A-7C334F35B79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41F402B-B84E-45C7-A303-9ED8DC9003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3DE0754-C8AB-4FF0-A18A-7C334F35B79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1F402B-B84E-45C7-A303-9ED8DC9003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3DE0754-C8AB-4FF0-A18A-7C334F35B79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41F402B-B84E-45C7-A303-9ED8DC9003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0754-C8AB-4FF0-A18A-7C334F35B79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402B-B84E-45C7-A303-9ED8DC9003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3DE0754-C8AB-4FF0-A18A-7C334F35B79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1F402B-B84E-45C7-A303-9ED8DC9003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3DE0754-C8AB-4FF0-A18A-7C334F35B79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41F402B-B84E-45C7-A303-9ED8DC9003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3DE0754-C8AB-4FF0-A18A-7C334F35B79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41F402B-B84E-45C7-A303-9ED8DC9003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3DE0754-C8AB-4FF0-A18A-7C334F35B79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1F402B-B84E-45C7-A303-9ED8DC9003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PSY 6669  </a:t>
            </a:r>
            <a:r>
              <a:rPr lang="en-US" dirty="0"/>
              <a:t>Behavioral Pathology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</a:t>
            </a:r>
          </a:p>
        </p:txBody>
      </p:sp>
      <p:pic>
        <p:nvPicPr>
          <p:cNvPr id="4" name="Picture 3" descr="Kid Com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444680"/>
            <a:ext cx="6324600" cy="4413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Disorders</a:t>
            </a:r>
            <a:br>
              <a:rPr lang="en-US" dirty="0"/>
            </a:br>
            <a:r>
              <a:rPr lang="en-US" dirty="0"/>
              <a:t>    (pg 42/24)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F80.2    </a:t>
            </a:r>
            <a:r>
              <a:rPr lang="en-US" dirty="0"/>
              <a:t>Language Disorder</a:t>
            </a:r>
          </a:p>
          <a:p>
            <a:endParaRPr lang="en-US" dirty="0"/>
          </a:p>
          <a:p>
            <a:r>
              <a:rPr lang="en-US" dirty="0"/>
              <a:t>F80.0    Speech Sound Disorder</a:t>
            </a:r>
          </a:p>
          <a:p>
            <a:endParaRPr lang="en-US" dirty="0"/>
          </a:p>
          <a:p>
            <a:r>
              <a:rPr lang="en-US" dirty="0"/>
              <a:t>F80.81  Childhood-Onset Fluency Disorder (stuttering)</a:t>
            </a:r>
          </a:p>
          <a:p>
            <a:endParaRPr lang="en-US" dirty="0"/>
          </a:p>
          <a:p>
            <a:r>
              <a:rPr lang="en-US" dirty="0"/>
              <a:t>F80.89  Social Communication Disorder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FD6D-2676-4075-83DB-033033F2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(</a:t>
            </a:r>
            <a:r>
              <a:rPr lang="en-US" dirty="0" err="1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pg</a:t>
            </a:r>
            <a:r>
              <a:rPr lang="en-US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 50/27)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7443EB-CF0B-4600-9798-FDE7A06AD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8329044" cy="5942012"/>
          </a:xfrm>
        </p:spPr>
      </p:pic>
    </p:spTree>
    <p:extLst>
      <p:ext uri="{BB962C8B-B14F-4D97-AF65-F5344CB8AC3E}">
        <p14:creationId xmlns:p14="http://schemas.microsoft.com/office/powerpoint/2010/main" val="169649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Autism Spectrum Disorder</a:t>
            </a:r>
            <a:br>
              <a:rPr lang="en-US" dirty="0"/>
            </a:br>
            <a:r>
              <a:rPr lang="en-US" dirty="0"/>
              <a:t>     (pg 50/27)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F84.0    Autism Spectrum Disorder</a:t>
            </a:r>
          </a:p>
          <a:p>
            <a:pPr>
              <a:buNone/>
            </a:pPr>
            <a:r>
              <a:rPr lang="en-US" dirty="0"/>
              <a:t>	specify if : Associated with a known medication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specify degree of required support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specify if with or without accompanying impairment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Example Diagnosis: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F84.0   Autism Spectrum Disorder, Requiring support, Without </a:t>
            </a:r>
          </a:p>
          <a:p>
            <a:pPr>
              <a:buNone/>
            </a:pPr>
            <a:r>
              <a:rPr lang="en-US" dirty="0"/>
              <a:t>		 accompanying intellectual impairment, With 	  	 accompanying language impairment.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94232"/>
          </a:xfrm>
        </p:spPr>
        <p:txBody>
          <a:bodyPr>
            <a:normAutofit fontScale="90000"/>
          </a:bodyPr>
          <a:lstStyle/>
          <a:p>
            <a:r>
              <a:rPr lang="en-US" dirty="0"/>
              <a:t>Freud’s  Developmental  Stages</a:t>
            </a:r>
          </a:p>
        </p:txBody>
      </p:sp>
      <p:pic>
        <p:nvPicPr>
          <p:cNvPr id="4" name="Content Placeholder 3" descr="freu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48" y="2362200"/>
            <a:ext cx="8646152" cy="404413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Erikson’s Psychosocial Stages</a:t>
            </a:r>
          </a:p>
        </p:txBody>
      </p:sp>
      <p:pic>
        <p:nvPicPr>
          <p:cNvPr id="4" name="Content Placeholder 3" descr="Ericks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679" y="1766950"/>
            <a:ext cx="6267322" cy="49386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Learning Disorder</a:t>
            </a:r>
            <a:br>
              <a:rPr lang="en-US" dirty="0"/>
            </a:br>
            <a:r>
              <a:rPr lang="en-US" dirty="0"/>
              <a:t>    (pg 66/36)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F81.0  Specific Learning Disorder, With impairment in reading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F81.81  Specified Learning Disorder, With impairment in written expression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F81.2  Specific Learning Disorder, With impairment in mathematics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Specifiers…..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2808"/>
            <a:ext cx="8686800" cy="4572000"/>
          </a:xfrm>
        </p:spPr>
        <p:txBody>
          <a:bodyPr/>
          <a:lstStyle/>
          <a:p>
            <a:pPr>
              <a:buNone/>
            </a:pPr>
            <a:r>
              <a:rPr lang="en-US"/>
              <a:t>  F81.2    </a:t>
            </a:r>
            <a:r>
              <a:rPr lang="en-US" dirty="0"/>
              <a:t>Specific Learning Disability, With  	 		impairment in mathematics: 				Memorization of arithmetic facts, 			Moderate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Disorder </a:t>
            </a:r>
            <a:r>
              <a:rPr lang="en-US" sz="3600" dirty="0"/>
              <a:t>(pg74/39)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2808"/>
            <a:ext cx="8839200" cy="4572000"/>
          </a:xfrm>
        </p:spPr>
        <p:txBody>
          <a:bodyPr/>
          <a:lstStyle/>
          <a:p>
            <a:r>
              <a:rPr lang="en-US" dirty="0"/>
              <a:t>F82 Developmental Coordination Disorder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F98.4 Stereotypic Movement Disorder</a:t>
            </a:r>
          </a:p>
          <a:p>
            <a:pPr lvl="1"/>
            <a:r>
              <a:rPr lang="en-US" dirty="0"/>
              <a:t>Specify if: With or Without self-injurious behavior</a:t>
            </a:r>
          </a:p>
          <a:p>
            <a:pPr lvl="1"/>
            <a:r>
              <a:rPr lang="en-US" dirty="0"/>
              <a:t>Specify Severity : Mild, Moderate, or Severe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Disorders </a:t>
            </a:r>
            <a:r>
              <a:rPr lang="en-US" sz="3200" dirty="0"/>
              <a:t>(pg 81/41)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F95.2  Tourette’s Disorder</a:t>
            </a:r>
          </a:p>
          <a:p>
            <a:endParaRPr lang="en-US" dirty="0"/>
          </a:p>
          <a:p>
            <a:r>
              <a:rPr lang="en-US" dirty="0"/>
              <a:t>F95.1 Persistent Motor or Vocal Tic Disorder</a:t>
            </a:r>
          </a:p>
          <a:p>
            <a:pPr lvl="1"/>
            <a:r>
              <a:rPr lang="en-US" dirty="0"/>
              <a:t>Specify if: With motor tics only or With vocal tics only</a:t>
            </a:r>
          </a:p>
          <a:p>
            <a:pPr lvl="1"/>
            <a:endParaRPr lang="en-US" dirty="0"/>
          </a:p>
          <a:p>
            <a:r>
              <a:rPr lang="en-US" dirty="0"/>
              <a:t>F95.0  Provisional Tic Disorder</a:t>
            </a:r>
          </a:p>
          <a:p>
            <a:endParaRPr lang="en-US" dirty="0"/>
          </a:p>
          <a:p>
            <a:r>
              <a:rPr lang="en-US" dirty="0"/>
              <a:t>F95.8 Other Specified Tic Disorder </a:t>
            </a:r>
          </a:p>
          <a:p>
            <a:r>
              <a:rPr lang="en-US" dirty="0"/>
              <a:t>F95.9 Unspecified Tic Disorder</a:t>
            </a:r>
          </a:p>
          <a:p>
            <a:r>
              <a:rPr lang="en-US" dirty="0"/>
              <a:t>F89    Unspecified Neurodevelopmental Disorder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Brain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3600" dirty="0"/>
              <a:t>Trauma suffered during childhood (including physical or sexual abuse and/or neglect) may cause physical damage to the brain making the individual more susceptible to depression later in life.</a:t>
            </a:r>
          </a:p>
        </p:txBody>
      </p:sp>
    </p:spTree>
    <p:extLst>
      <p:ext uri="{BB962C8B-B14F-4D97-AF65-F5344CB8AC3E}">
        <p14:creationId xmlns:p14="http://schemas.microsoft.com/office/powerpoint/2010/main" val="116947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Neurodevelopmental Disorder (pg 33/17)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Intellectual Disabilities</a:t>
            </a:r>
          </a:p>
          <a:p>
            <a:r>
              <a:rPr lang="en-US" dirty="0"/>
              <a:t>Global Developmental Delay</a:t>
            </a:r>
          </a:p>
          <a:p>
            <a:r>
              <a:rPr lang="en-US" dirty="0"/>
              <a:t>Communication Disorders</a:t>
            </a:r>
          </a:p>
          <a:p>
            <a:r>
              <a:rPr lang="en-US" dirty="0"/>
              <a:t>Autism Spectrum Disorders</a:t>
            </a:r>
          </a:p>
          <a:p>
            <a:r>
              <a:rPr lang="en-US" dirty="0"/>
              <a:t>Attention-deficit Hyperactivity Disorder</a:t>
            </a:r>
          </a:p>
          <a:p>
            <a:r>
              <a:rPr lang="en-US" dirty="0"/>
              <a:t>Specific Learning Disorders</a:t>
            </a:r>
          </a:p>
          <a:p>
            <a:r>
              <a:rPr lang="en-US" dirty="0"/>
              <a:t>Motor Disorders</a:t>
            </a:r>
          </a:p>
          <a:p>
            <a:r>
              <a:rPr lang="en-US" dirty="0"/>
              <a:t>Other Neurodevelopmental Disorders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Neurocognitive Disorders</a:t>
            </a:r>
            <a:br>
              <a:rPr lang="en-US" dirty="0"/>
            </a:br>
            <a:r>
              <a:rPr lang="en-US" dirty="0"/>
              <a:t>“Dementia” </a:t>
            </a:r>
            <a:r>
              <a:rPr lang="en-US" sz="3200" dirty="0"/>
              <a:t> (pg 591/285)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Neurocognitive Disorders:</a:t>
            </a:r>
          </a:p>
          <a:p>
            <a:pPr>
              <a:buNone/>
            </a:pPr>
            <a:r>
              <a:rPr lang="en-US" dirty="0"/>
              <a:t>	with or without behavioral disturbance</a:t>
            </a:r>
          </a:p>
          <a:p>
            <a:pPr>
              <a:buNone/>
            </a:pPr>
            <a:r>
              <a:rPr lang="en-US" dirty="0"/>
              <a:t>	specify: Mild, Moderate, or Severe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Mild Neurocognitive Disorders:</a:t>
            </a:r>
          </a:p>
          <a:p>
            <a:pPr>
              <a:buNone/>
            </a:pPr>
            <a:r>
              <a:rPr lang="en-US" dirty="0"/>
              <a:t>	with or without behavioral disturbance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Substance/Medication-Induced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9F52-8B0A-41C7-B67F-1DE51EB4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FC958-216E-4B75-9C1B-191CFE301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8" y="267494"/>
            <a:ext cx="8430683" cy="6323012"/>
          </a:xfrm>
        </p:spPr>
      </p:pic>
    </p:spTree>
    <p:extLst>
      <p:ext uri="{BB962C8B-B14F-4D97-AF65-F5344CB8AC3E}">
        <p14:creationId xmlns:p14="http://schemas.microsoft.com/office/powerpoint/2010/main" val="297247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2C198-D4EB-43B2-85B8-8AD72A46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88B8B2-8F8A-49C5-8987-93D7167F6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5" y="275961"/>
            <a:ext cx="8259421" cy="6201039"/>
          </a:xfrm>
        </p:spPr>
      </p:pic>
    </p:spTree>
    <p:extLst>
      <p:ext uri="{BB962C8B-B14F-4D97-AF65-F5344CB8AC3E}">
        <p14:creationId xmlns:p14="http://schemas.microsoft.com/office/powerpoint/2010/main" val="108577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z-AgeGrp-Ethinic-200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95400"/>
            <a:ext cx="8527798" cy="4724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80533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80306"/>
          </a:xfrm>
        </p:spPr>
        <p:txBody>
          <a:bodyPr>
            <a:normAutofit fontScale="90000"/>
          </a:bodyPr>
          <a:lstStyle/>
          <a:p>
            <a:r>
              <a:rPr lang="en-US" dirty="0"/>
              <a:t>2015 Study at the University of </a:t>
            </a:r>
            <a:r>
              <a:rPr lang="en-US" dirty="0" err="1"/>
              <a:t>Washingtion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People age 65 and older who took anticholinergic medications (Paxil, Benadryl, </a:t>
            </a:r>
            <a:r>
              <a:rPr lang="en-US" dirty="0" err="1"/>
              <a:t>Anafranil</a:t>
            </a:r>
            <a:r>
              <a:rPr lang="en-US" dirty="0"/>
              <a:t>, Cogentin, </a:t>
            </a:r>
            <a:r>
              <a:rPr lang="en-US" dirty="0" err="1"/>
              <a:t>Artane</a:t>
            </a:r>
            <a:r>
              <a:rPr lang="en-US" dirty="0"/>
              <a:t>, </a:t>
            </a:r>
            <a:r>
              <a:rPr lang="en-US" dirty="0" err="1"/>
              <a:t>Thorazine</a:t>
            </a:r>
            <a:r>
              <a:rPr lang="en-US" dirty="0"/>
              <a:t>, other antipsychotics, muscle relaxants, bladder control, and Parkinson’s medications)for three years had a 54% greater risk for developing dementia than those who took the medications for three months or less.</a:t>
            </a:r>
          </a:p>
          <a:p>
            <a:endParaRPr lang="en-US" dirty="0"/>
          </a:p>
          <a:p>
            <a:r>
              <a:rPr lang="en-US" dirty="0"/>
              <a:t>2014 study at Indiana State reviewed 30 studies that suggested cognitive decline increased with the amount of anticholinergic medication taken.</a:t>
            </a:r>
          </a:p>
        </p:txBody>
      </p:sp>
    </p:spTree>
    <p:extLst>
      <p:ext uri="{BB962C8B-B14F-4D97-AF65-F5344CB8AC3E}">
        <p14:creationId xmlns:p14="http://schemas.microsoft.com/office/powerpoint/2010/main" val="600398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Scans of Adult</a:t>
            </a:r>
          </a:p>
        </p:txBody>
      </p:sp>
      <p:pic>
        <p:nvPicPr>
          <p:cNvPr id="4" name="Content Placeholder 3" descr="alz-brain-scan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53" y="2057400"/>
            <a:ext cx="9029148" cy="42672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mentiaClo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28600"/>
            <a:ext cx="4997910" cy="643798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5970-25FB-4984-8EDC-08CC825B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435FF7-41EE-4F32-94E3-5C8DE1993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84427"/>
            <a:ext cx="8399329" cy="6306079"/>
          </a:xfrm>
        </p:spPr>
      </p:pic>
    </p:spTree>
    <p:extLst>
      <p:ext uri="{BB962C8B-B14F-4D97-AF65-F5344CB8AC3E}">
        <p14:creationId xmlns:p14="http://schemas.microsoft.com/office/powerpoint/2010/main" val="1763901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Delirium </a:t>
            </a:r>
            <a:r>
              <a:rPr lang="en-US" sz="2800" dirty="0"/>
              <a:t>(pg 591/292)</a:t>
            </a:r>
            <a:br>
              <a:rPr lang="en-US" dirty="0"/>
            </a:br>
            <a:r>
              <a:rPr lang="en-US" dirty="0"/>
              <a:t>Neurocognitive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2808"/>
            <a:ext cx="87630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Substance Intoxication Delirium</a:t>
            </a:r>
          </a:p>
          <a:p>
            <a:r>
              <a:rPr lang="en-US" dirty="0"/>
              <a:t>Substance Withdrawal Delirium</a:t>
            </a:r>
          </a:p>
          <a:p>
            <a:r>
              <a:rPr lang="en-US" dirty="0"/>
              <a:t>Medication Induced Delirium</a:t>
            </a:r>
          </a:p>
          <a:p>
            <a:r>
              <a:rPr lang="en-US" dirty="0"/>
              <a:t>Delirium due to Another Medical Condition</a:t>
            </a:r>
          </a:p>
          <a:p>
            <a:r>
              <a:rPr lang="en-US" dirty="0"/>
              <a:t>Delirium due to Multiple Etiologies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Specify: Acute or Persistent</a:t>
            </a:r>
          </a:p>
          <a:p>
            <a:pPr>
              <a:buNone/>
            </a:pPr>
            <a:r>
              <a:rPr lang="en-US" dirty="0"/>
              <a:t>	Specify: Hyperactive, Hypoactive, or Mixed 		  level of activity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Intellectual Disabilities</a:t>
            </a:r>
            <a:br>
              <a:rPr lang="en-US" dirty="0"/>
            </a:br>
            <a:r>
              <a:rPr lang="en-US" dirty="0"/>
              <a:t>(Intellectual Developmental Disorder  : ICD-11)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A.  Deficits in intellectual functions. </a:t>
            </a:r>
          </a:p>
          <a:p>
            <a:pPr lvl="1"/>
            <a:r>
              <a:rPr lang="en-US" dirty="0"/>
              <a:t> Requires standardized tests</a:t>
            </a:r>
          </a:p>
          <a:p>
            <a:endParaRPr lang="en-US" dirty="0"/>
          </a:p>
          <a:p>
            <a:r>
              <a:rPr lang="en-US" dirty="0"/>
              <a:t>B.  Deficits in adaptive functioning that results in failure to meet developmental and sociocultural standards for personal independence and social responsibilities.</a:t>
            </a:r>
          </a:p>
          <a:p>
            <a:pPr lvl="1"/>
            <a:r>
              <a:rPr lang="en-US" dirty="0"/>
              <a:t>Requires standardized tests or assessment</a:t>
            </a:r>
          </a:p>
          <a:p>
            <a:endParaRPr lang="en-US" dirty="0"/>
          </a:p>
          <a:p>
            <a:r>
              <a:rPr lang="en-US" dirty="0"/>
              <a:t>C.  Onset and deficits during the developmental period.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Case Study: Vivian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F02.80  Mild Neurocognitive Disorder due </a:t>
            </a:r>
          </a:p>
          <a:p>
            <a:pPr>
              <a:buNone/>
            </a:pPr>
            <a:r>
              <a:rPr lang="en-US" dirty="0"/>
              <a:t>		     to Alzheimer’s Disease, Without </a:t>
            </a:r>
          </a:p>
          <a:p>
            <a:pPr>
              <a:buNone/>
            </a:pPr>
            <a:r>
              <a:rPr lang="en-US" dirty="0"/>
              <a:t>		      behavioral disturbance</a:t>
            </a:r>
            <a:r>
              <a:rPr lang="en-US"/>
              <a:t>, Severe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 Spectrum and other Psychotic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Pg 87/45</a:t>
            </a:r>
          </a:p>
        </p:txBody>
      </p:sp>
      <p:pic>
        <p:nvPicPr>
          <p:cNvPr id="4" name="Picture 3" descr="schizophreniaM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81200"/>
            <a:ext cx="5562600" cy="46771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Schizophrenia Spectrum &amp; Other Psychotic Disorders</a:t>
            </a:r>
            <a:br>
              <a:rPr lang="en-US" dirty="0"/>
            </a:br>
            <a:r>
              <a:rPr lang="en-US" dirty="0"/>
              <a:t>   </a:t>
            </a:r>
            <a:r>
              <a:rPr lang="en-US" sz="3600" dirty="0"/>
              <a:t>(pg 87/45)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r>
              <a:rPr lang="en-US" dirty="0"/>
              <a:t>Delusional Disorder</a:t>
            </a:r>
          </a:p>
          <a:p>
            <a:r>
              <a:rPr lang="en-US" dirty="0"/>
              <a:t>Brief Psychotic Disorder</a:t>
            </a:r>
          </a:p>
          <a:p>
            <a:r>
              <a:rPr lang="en-US" dirty="0"/>
              <a:t>Schizophreniform Disorder</a:t>
            </a:r>
          </a:p>
          <a:p>
            <a:r>
              <a:rPr lang="en-US" dirty="0"/>
              <a:t>Schizophrenia</a:t>
            </a:r>
          </a:p>
          <a:p>
            <a:r>
              <a:rPr lang="en-US" dirty="0"/>
              <a:t>Schizoaffective Disorder</a:t>
            </a:r>
          </a:p>
          <a:p>
            <a:r>
              <a:rPr lang="en-US" dirty="0"/>
              <a:t>Substance-Inducted Psychotic Disorder</a:t>
            </a:r>
          </a:p>
          <a:p>
            <a:r>
              <a:rPr lang="en-US" dirty="0"/>
              <a:t>Psychotic Disorder due to Another Medical Condition</a:t>
            </a:r>
          </a:p>
          <a:p>
            <a:r>
              <a:rPr lang="en-US" dirty="0"/>
              <a:t>Catatonia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Bleuler’s  4 “A”s of Schizophrenia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Associative Disturbance</a:t>
            </a:r>
          </a:p>
          <a:p>
            <a:endParaRPr lang="en-US" dirty="0"/>
          </a:p>
          <a:p>
            <a:r>
              <a:rPr lang="en-US" dirty="0"/>
              <a:t>Affective Disturbance</a:t>
            </a:r>
          </a:p>
          <a:p>
            <a:endParaRPr lang="en-US" dirty="0"/>
          </a:p>
          <a:p>
            <a:r>
              <a:rPr lang="en-US" dirty="0"/>
              <a:t>Autism (withdrawal &amp; fantasy)</a:t>
            </a:r>
          </a:p>
          <a:p>
            <a:endParaRPr lang="en-US" dirty="0"/>
          </a:p>
          <a:p>
            <a:r>
              <a:rPr lang="en-US" dirty="0"/>
              <a:t>Ambivalence (conflicting emotions)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ourseSchizophren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4008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hizo-medscap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0473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Schizophrenic Drawings</a:t>
            </a:r>
          </a:p>
        </p:txBody>
      </p:sp>
      <p:pic>
        <p:nvPicPr>
          <p:cNvPr id="4" name="Content Placeholder 3" descr="Drawin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035175"/>
            <a:ext cx="5334000" cy="46672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a Person - Adult</a:t>
            </a:r>
          </a:p>
        </p:txBody>
      </p:sp>
      <p:pic>
        <p:nvPicPr>
          <p:cNvPr id="4" name="Content Placeholder 3" descr="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371600"/>
            <a:ext cx="4127626" cy="5344747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97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Wo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4880929" cy="635146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Disability</a:t>
            </a:r>
            <a:br>
              <a:rPr lang="en-US" dirty="0"/>
            </a:br>
            <a:r>
              <a:rPr lang="en-US" dirty="0"/>
              <a:t>	</a:t>
            </a:r>
            <a:r>
              <a:rPr lang="en-US" sz="3200" dirty="0"/>
              <a:t>ICD-10 Codes (</a:t>
            </a:r>
            <a:r>
              <a:rPr lang="en-US" sz="3200" dirty="0" err="1"/>
              <a:t>pg</a:t>
            </a:r>
            <a:r>
              <a:rPr lang="en-US" sz="3200" dirty="0"/>
              <a:t> 33/18)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R41.83   Borderline Intellectual Functioning</a:t>
            </a:r>
          </a:p>
          <a:p>
            <a:pPr lvl="1"/>
            <a:r>
              <a:rPr lang="en-US" dirty="0"/>
              <a:t>IQ  = 70 - 84</a:t>
            </a:r>
          </a:p>
          <a:p>
            <a:endParaRPr lang="en-US" dirty="0"/>
          </a:p>
          <a:p>
            <a:r>
              <a:rPr lang="en-US" dirty="0"/>
              <a:t>F70   Intellectual Disability, Mild</a:t>
            </a:r>
          </a:p>
          <a:p>
            <a:pPr lvl="1"/>
            <a:r>
              <a:rPr lang="en-US" dirty="0"/>
              <a:t>IQ  = 55 – 69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F71   Intellectual Disability, Moderate</a:t>
            </a:r>
          </a:p>
          <a:p>
            <a:pPr lvl="1"/>
            <a:r>
              <a:rPr lang="en-US" dirty="0"/>
              <a:t>IQ  = 40 – 54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F72   Intellectual Disability, Severe</a:t>
            </a:r>
          </a:p>
          <a:p>
            <a:pPr lvl="1"/>
            <a:r>
              <a:rPr lang="en-US" dirty="0"/>
              <a:t>IQ  = 25 – 39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F73   Intellectual Disability, Profound</a:t>
            </a:r>
          </a:p>
          <a:p>
            <a:pPr lvl="1"/>
            <a:r>
              <a:rPr lang="en-US" dirty="0"/>
              <a:t>IQ  = less than 25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hizophreni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0"/>
            <a:ext cx="4619051" cy="6717637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Biochemical Theory</a:t>
            </a:r>
          </a:p>
        </p:txBody>
      </p:sp>
      <p:pic>
        <p:nvPicPr>
          <p:cNvPr id="4" name="Content Placeholder 3" descr="Neur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865014"/>
            <a:ext cx="6465277" cy="4992986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ynaptic-Term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77766" cy="6283324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34400" cy="1399032"/>
          </a:xfrm>
        </p:spPr>
        <p:txBody>
          <a:bodyPr>
            <a:normAutofit fontScale="90000"/>
          </a:bodyPr>
          <a:lstStyle/>
          <a:p>
            <a:r>
              <a:rPr lang="en-US" dirty="0"/>
              <a:t>Schizophrenia Spectrum &amp; Other Psychotic Disorders </a:t>
            </a:r>
            <a:r>
              <a:rPr lang="en-US" sz="3100" dirty="0"/>
              <a:t>(pg 87/45)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r>
              <a:rPr lang="en-US" dirty="0"/>
              <a:t>Delusional Disorder</a:t>
            </a:r>
          </a:p>
          <a:p>
            <a:r>
              <a:rPr lang="en-US" dirty="0"/>
              <a:t>Brief Psychotic Disorder</a:t>
            </a:r>
          </a:p>
          <a:p>
            <a:r>
              <a:rPr lang="en-US" dirty="0"/>
              <a:t>Schizophreniform Disorder</a:t>
            </a:r>
          </a:p>
          <a:p>
            <a:r>
              <a:rPr lang="en-US" dirty="0"/>
              <a:t>Schizophrenia</a:t>
            </a:r>
          </a:p>
          <a:p>
            <a:r>
              <a:rPr lang="en-US" dirty="0"/>
              <a:t>Schizoaffective Disorder</a:t>
            </a:r>
          </a:p>
          <a:p>
            <a:r>
              <a:rPr lang="en-US" dirty="0"/>
              <a:t>Substance-Inducted Psychotic Disorder</a:t>
            </a:r>
          </a:p>
          <a:p>
            <a:r>
              <a:rPr lang="en-US" dirty="0"/>
              <a:t>Psychotic Disorder due to Another Medical Condition</a:t>
            </a:r>
          </a:p>
          <a:p>
            <a:r>
              <a:rPr lang="en-US" dirty="0"/>
              <a:t>Catatonia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5B83-9DA5-468B-BF09-CF0C2851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6B0568-6D7C-47A2-AAD7-D61EFFA69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61850"/>
            <a:ext cx="8286867" cy="6215150"/>
          </a:xfrm>
        </p:spPr>
      </p:pic>
    </p:spTree>
    <p:extLst>
      <p:ext uri="{BB962C8B-B14F-4D97-AF65-F5344CB8AC3E}">
        <p14:creationId xmlns:p14="http://schemas.microsoft.com/office/powerpoint/2010/main" val="2222016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89916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  Content of Thought (formal thought    	disorder)</a:t>
            </a:r>
          </a:p>
          <a:p>
            <a:endParaRPr lang="en-US" dirty="0"/>
          </a:p>
          <a:p>
            <a:pPr lvl="1"/>
            <a:r>
              <a:rPr lang="en-US" dirty="0"/>
              <a:t>Delusions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Thought broadcasting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Thought insertion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Thought withdrawal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 Formal Thought Disorder</a:t>
            </a:r>
          </a:p>
          <a:p>
            <a:endParaRPr lang="en-US" dirty="0"/>
          </a:p>
          <a:p>
            <a:pPr lvl="1"/>
            <a:r>
              <a:rPr lang="en-US" dirty="0"/>
              <a:t>Loosening of Associations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Poverty of content of speech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Word salad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 Perceptions</a:t>
            </a:r>
          </a:p>
          <a:p>
            <a:endParaRPr lang="en-US" dirty="0"/>
          </a:p>
          <a:p>
            <a:pPr lvl="1"/>
            <a:r>
              <a:rPr lang="en-US" dirty="0"/>
              <a:t>Hallucinations/Command hallucinations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Visual, Auditory (interior or exterior)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Tactile, Olfactory, or Somatic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 Affect</a:t>
            </a:r>
          </a:p>
          <a:p>
            <a:endParaRPr lang="en-US" dirty="0"/>
          </a:p>
          <a:p>
            <a:pPr lvl="1"/>
            <a:r>
              <a:rPr lang="en-US" dirty="0"/>
              <a:t>Flat or Inappropriate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Sudden or unexpected changes in Affect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Inexplicable outbursts of anger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 Sense of Self</a:t>
            </a:r>
          </a:p>
          <a:p>
            <a:endParaRPr lang="en-US" dirty="0"/>
          </a:p>
          <a:p>
            <a:pPr lvl="1"/>
            <a:r>
              <a:rPr lang="en-US" dirty="0"/>
              <a:t>Loss of ego boundaries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Perplex about one’s identity or meaning of existence.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Bell Curve  &amp;  IQ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3914FE0-8258-473B-AAD0-D545E10C7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637682" cy="5142706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 Volition</a:t>
            </a:r>
          </a:p>
          <a:p>
            <a:endParaRPr lang="en-US" dirty="0"/>
          </a:p>
          <a:p>
            <a:r>
              <a:rPr lang="en-US" dirty="0"/>
              <a:t>Disturbance in self-initiated, goal-directed activity which may impair work or other role functioning.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 Impaired Interpersonal Functioning &amp; relationships with the external world.  </a:t>
            </a:r>
          </a:p>
          <a:p>
            <a:endParaRPr lang="en-US" dirty="0"/>
          </a:p>
          <a:p>
            <a:r>
              <a:rPr lang="en-US" dirty="0"/>
              <a:t>Social withdrawal &amp; Emotional detachment (“Autism”).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 Psychomotor Behavior</a:t>
            </a:r>
          </a:p>
          <a:p>
            <a:endParaRPr lang="en-US" dirty="0"/>
          </a:p>
          <a:p>
            <a:pPr lvl="1"/>
            <a:r>
              <a:rPr lang="en-US" dirty="0"/>
              <a:t>Catatonic rigidity</a:t>
            </a:r>
          </a:p>
          <a:p>
            <a:pPr lvl="1"/>
            <a:r>
              <a:rPr lang="en-US" dirty="0"/>
              <a:t>Catatonic stupor</a:t>
            </a:r>
          </a:p>
          <a:p>
            <a:pPr lvl="1"/>
            <a:r>
              <a:rPr lang="en-US" dirty="0"/>
              <a:t>Purposeless &amp; stereotyped</a:t>
            </a:r>
          </a:p>
          <a:p>
            <a:pPr lvl="1"/>
            <a:r>
              <a:rPr lang="en-US" dirty="0"/>
              <a:t>Bizarre postures</a:t>
            </a:r>
          </a:p>
          <a:p>
            <a:pPr lvl="1"/>
            <a:r>
              <a:rPr lang="en-US" dirty="0"/>
              <a:t>Grimacing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of Onset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Teens to early 20’s = Schizophrenia</a:t>
            </a:r>
          </a:p>
          <a:p>
            <a:endParaRPr lang="en-US" dirty="0"/>
          </a:p>
          <a:p>
            <a:r>
              <a:rPr lang="en-US" dirty="0"/>
              <a:t>Mid-life = Delusional Disorder</a:t>
            </a:r>
          </a:p>
          <a:p>
            <a:endParaRPr lang="en-US" dirty="0"/>
          </a:p>
          <a:p>
            <a:r>
              <a:rPr lang="en-US" dirty="0"/>
              <a:t>Elderly (60 + age) = Dementia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763000" cy="1399032"/>
          </a:xfrm>
        </p:spPr>
        <p:txBody>
          <a:bodyPr/>
          <a:lstStyle/>
          <a:p>
            <a:r>
              <a:rPr lang="en-US" dirty="0"/>
              <a:t>F20.81 Schizophreniform 				Disorder  </a:t>
            </a:r>
            <a:r>
              <a:rPr lang="en-US" sz="3600" dirty="0"/>
              <a:t>(pg 96/49)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or more: Delusions, hallucinations, disorganized speech, grossly disorganized or catatonic behavior, or negative symptoms.</a:t>
            </a:r>
          </a:p>
          <a:p>
            <a:endParaRPr lang="en-US" dirty="0"/>
          </a:p>
          <a:p>
            <a:r>
              <a:rPr lang="en-US" dirty="0"/>
              <a:t>Duration at least One Month but less than 6 Months.</a:t>
            </a:r>
          </a:p>
          <a:p>
            <a:endParaRPr lang="en-US" dirty="0"/>
          </a:p>
          <a:p>
            <a:r>
              <a:rPr lang="en-US" dirty="0"/>
              <a:t>Specify: With/Without good prognostic features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F23  Brief Psychotic Disorder</a:t>
            </a:r>
            <a:br>
              <a:rPr lang="en-US" dirty="0"/>
            </a:br>
            <a:r>
              <a:rPr lang="en-US" dirty="0"/>
              <a:t>      </a:t>
            </a:r>
            <a:r>
              <a:rPr lang="en-US" sz="3200" dirty="0"/>
              <a:t>(pg 94/47)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 Delusions, hallucinations, disorganized speech, or grossly disorganized or catatonic behavior. 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(Active Phase)</a:t>
            </a:r>
          </a:p>
          <a:p>
            <a:endParaRPr lang="en-US" dirty="0"/>
          </a:p>
          <a:p>
            <a:r>
              <a:rPr lang="en-US" dirty="0"/>
              <a:t>Duration of at least One day but less than One Month (30 days)</a:t>
            </a:r>
          </a:p>
          <a:p>
            <a:endParaRPr lang="en-US" dirty="0"/>
          </a:p>
          <a:p>
            <a:r>
              <a:rPr lang="en-US" dirty="0"/>
              <a:t>Not better explained by another disorder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5F43D-5C5C-4268-AEA4-BF065F68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1DCF3B-9C24-415D-A197-4A395039C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7" y="264672"/>
            <a:ext cx="8283104" cy="6212328"/>
          </a:xfrm>
        </p:spPr>
      </p:pic>
    </p:spTree>
    <p:extLst>
      <p:ext uri="{BB962C8B-B14F-4D97-AF65-F5344CB8AC3E}">
        <p14:creationId xmlns:p14="http://schemas.microsoft.com/office/powerpoint/2010/main" val="1509400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Schizoaffective Disorder</a:t>
            </a:r>
            <a:br>
              <a:rPr lang="en-US" dirty="0"/>
            </a:br>
            <a:r>
              <a:rPr lang="en-US" dirty="0"/>
              <a:t>       </a:t>
            </a:r>
            <a:r>
              <a:rPr lang="en-US" sz="3600" dirty="0"/>
              <a:t>(pg 105/53)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Uninterrupted period of illness during which there is a major mood disorder.</a:t>
            </a:r>
          </a:p>
          <a:p>
            <a:r>
              <a:rPr lang="en-US" dirty="0"/>
              <a:t>Delusions or Hallucinations for 2 or more weeks in the absence of a major mood disorder.</a:t>
            </a:r>
          </a:p>
          <a:p>
            <a:r>
              <a:rPr lang="en-US" dirty="0"/>
              <a:t>Symptoms meet criteria for a major mood disorder are present for the majority of the total duration of the active or residual symptoms.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Schizoaffective Dx.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F25.0  Schizoaffective </a:t>
            </a:r>
            <a:r>
              <a:rPr lang="en-US" dirty="0"/>
              <a:t>Disorder, Bipolar 		type</a:t>
            </a:r>
          </a:p>
          <a:p>
            <a:endParaRPr lang="en-US" dirty="0"/>
          </a:p>
          <a:p>
            <a:r>
              <a:rPr lang="en-US" dirty="0"/>
              <a:t>F25.1  Schizoaffective Disorder, 			Depressive type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F22 Delusional Disorder </a:t>
            </a:r>
            <a:br>
              <a:rPr lang="en-US" dirty="0"/>
            </a:br>
            <a:r>
              <a:rPr lang="en-US" dirty="0"/>
              <a:t>      </a:t>
            </a:r>
            <a:r>
              <a:rPr lang="en-US" sz="3200" dirty="0"/>
              <a:t>(pg 90/45)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Erotomanic Type</a:t>
            </a:r>
          </a:p>
          <a:p>
            <a:r>
              <a:rPr lang="en-US" dirty="0"/>
              <a:t>Grandiose Type</a:t>
            </a:r>
          </a:p>
          <a:p>
            <a:r>
              <a:rPr lang="en-US" dirty="0"/>
              <a:t>Jealous Type</a:t>
            </a:r>
          </a:p>
          <a:p>
            <a:r>
              <a:rPr lang="en-US" dirty="0"/>
              <a:t>Persecutory Type</a:t>
            </a:r>
          </a:p>
          <a:p>
            <a:r>
              <a:rPr lang="en-US" dirty="0"/>
              <a:t>Somatic Type</a:t>
            </a:r>
          </a:p>
          <a:p>
            <a:r>
              <a:rPr lang="en-US" dirty="0"/>
              <a:t>Mixed Type</a:t>
            </a:r>
          </a:p>
          <a:p>
            <a:r>
              <a:rPr lang="en-US" dirty="0"/>
              <a:t>Unspecified Type</a:t>
            </a:r>
          </a:p>
          <a:p>
            <a:pPr lvl="1"/>
            <a:r>
              <a:rPr lang="en-US" dirty="0"/>
              <a:t>Specify if: With bizarre content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Intellectual Functioning:</a:t>
            </a:r>
          </a:p>
          <a:p>
            <a:r>
              <a:rPr lang="en-US" dirty="0"/>
              <a:t>    Wechsler IQ Scales</a:t>
            </a:r>
          </a:p>
          <a:p>
            <a:pPr lvl="1"/>
            <a:r>
              <a:rPr lang="en-US" dirty="0"/>
              <a:t>WIPPSI – IV  (2.6 – 7.7 ages)</a:t>
            </a:r>
          </a:p>
          <a:p>
            <a:pPr lvl="1"/>
            <a:r>
              <a:rPr lang="en-US" dirty="0"/>
              <a:t>WISC – V     (6 – 16 years)</a:t>
            </a:r>
          </a:p>
          <a:p>
            <a:pPr lvl="1"/>
            <a:r>
              <a:rPr lang="en-US" dirty="0"/>
              <a:t>WAIS – V     (16 – </a:t>
            </a:r>
            <a:r>
              <a:rPr lang="en-US"/>
              <a:t>adult)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Stanford-</a:t>
            </a:r>
            <a:r>
              <a:rPr lang="en-US" dirty="0" err="1"/>
              <a:t>Binet</a:t>
            </a:r>
            <a:r>
              <a:rPr lang="en-US" dirty="0"/>
              <a:t>  5</a:t>
            </a:r>
            <a:r>
              <a:rPr lang="en-US" baseline="30000" dirty="0"/>
              <a:t>th</a:t>
            </a:r>
            <a:r>
              <a:rPr lang="en-US" dirty="0"/>
              <a:t> edition(SB5)  (2 – 85+)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Developmental Functioning:</a:t>
            </a:r>
          </a:p>
          <a:p>
            <a:pPr lvl="1"/>
            <a:r>
              <a:rPr lang="en-US" dirty="0"/>
              <a:t>Vineland Adaptive Behavior Scale 3 (2 – 21)</a:t>
            </a:r>
          </a:p>
          <a:p>
            <a:pPr lvl="1"/>
            <a:r>
              <a:rPr lang="en-US" dirty="0"/>
              <a:t>AAMD Adoptive Behavior Scale (3 – adult)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69FF-2933-4287-8722-6ACA2B4A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856BF1-768E-45DC-91E1-B56B62004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281604"/>
            <a:ext cx="8260527" cy="6195395"/>
          </a:xfrm>
        </p:spPr>
      </p:pic>
    </p:spTree>
    <p:extLst>
      <p:ext uri="{BB962C8B-B14F-4D97-AF65-F5344CB8AC3E}">
        <p14:creationId xmlns:p14="http://schemas.microsoft.com/office/powerpoint/2010/main" val="38952089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 110/55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F10.259 Alcohol-Induced Psychotic Disorder, With onset during withdrawal, moderate</a:t>
            </a:r>
          </a:p>
          <a:p>
            <a:endParaRPr lang="en-US" dirty="0"/>
          </a:p>
          <a:p>
            <a:r>
              <a:rPr lang="en-US" dirty="0"/>
              <a:t>F06.0  Psychotic Disorder Due to Another Medical Condition, With hallucinations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Case Study: Greg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F20.9 Schizophrenia, Multiple episodes, </a:t>
            </a:r>
          </a:p>
          <a:p>
            <a:pPr>
              <a:buNone/>
            </a:pPr>
            <a:r>
              <a:rPr lang="en-US" dirty="0"/>
              <a:t>	       current in acute episode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Case Study: Rita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534400" cy="4572000"/>
          </a:xfrm>
        </p:spPr>
        <p:txBody>
          <a:bodyPr/>
          <a:lstStyle/>
          <a:p>
            <a:pPr>
              <a:buNone/>
            </a:pPr>
            <a:r>
              <a:rPr lang="en-US" dirty="0"/>
              <a:t>F22  Delusional Disorder, </a:t>
            </a:r>
            <a:r>
              <a:rPr lang="en-US" dirty="0" err="1"/>
              <a:t>Erotomanic</a:t>
            </a:r>
            <a:r>
              <a:rPr lang="en-US" dirty="0"/>
              <a:t> type,</a:t>
            </a:r>
          </a:p>
          <a:p>
            <a:pPr>
              <a:buNone/>
            </a:pPr>
            <a:r>
              <a:rPr lang="en-US" dirty="0"/>
              <a:t>         First episode, currently in acute episode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Case Study # 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659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Vine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-228600"/>
            <a:ext cx="5472819" cy="7086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9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-74003"/>
            <a:ext cx="5410200" cy="700551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315.8 Global Developmental Delay  (pg 41/23)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individuals under the age of 5 years when assessment of the degree of intellectual disability cannot be assessed.</a:t>
            </a:r>
          </a:p>
          <a:p>
            <a:r>
              <a:rPr lang="en-US" dirty="0"/>
              <a:t>May be the result of blindness, deafness, locomotor disability or presence of severe problems behaviors making formalized testing difficult and invalid.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1176</TotalTime>
  <Words>1070</Words>
  <Application>Microsoft Office PowerPoint</Application>
  <PresentationFormat>On-screen Show (4:3)</PresentationFormat>
  <Paragraphs>273</Paragraphs>
  <Slides>66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Calibri</vt:lpstr>
      <vt:lpstr>Century Gothic</vt:lpstr>
      <vt:lpstr>Verdana</vt:lpstr>
      <vt:lpstr>Wingdings 2</vt:lpstr>
      <vt:lpstr>Verve</vt:lpstr>
      <vt:lpstr>PSY 6669  Behavioral Pathology</vt:lpstr>
      <vt:lpstr>Neurodevelopmental Disorder (pg 33/17)</vt:lpstr>
      <vt:lpstr>Intellectual Disabilities (Intellectual Developmental Disorder  : ICD-11)</vt:lpstr>
      <vt:lpstr>Intellectual Disability  ICD-10 Codes (pg 33/18)</vt:lpstr>
      <vt:lpstr>Standard Bell Curve  &amp;  IQ</vt:lpstr>
      <vt:lpstr>Standardized Tests</vt:lpstr>
      <vt:lpstr>PowerPoint Presentation</vt:lpstr>
      <vt:lpstr>PowerPoint Presentation</vt:lpstr>
      <vt:lpstr>315.8 Global Developmental Delay  (pg 41/23)</vt:lpstr>
      <vt:lpstr>Communication Disorders     (pg 42/24)</vt:lpstr>
      <vt:lpstr>(pg 50/27)</vt:lpstr>
      <vt:lpstr>Autism Spectrum Disorder      (pg 50/27)</vt:lpstr>
      <vt:lpstr>Freud’s  Developmental  Stages</vt:lpstr>
      <vt:lpstr>Erikson’s Psychosocial Stages</vt:lpstr>
      <vt:lpstr>Specific Learning Disorder     (pg 66/36)</vt:lpstr>
      <vt:lpstr>Example</vt:lpstr>
      <vt:lpstr>Motor Disorder (pg74/39)</vt:lpstr>
      <vt:lpstr>Tic Disorders (pg 81/41)</vt:lpstr>
      <vt:lpstr>Early Brain Trauma</vt:lpstr>
      <vt:lpstr>Neurocognitive Disorders “Dementia”  (pg 591/285)</vt:lpstr>
      <vt:lpstr>PowerPoint Presentation</vt:lpstr>
      <vt:lpstr>PowerPoint Presentation</vt:lpstr>
      <vt:lpstr>PowerPoint Presentation</vt:lpstr>
      <vt:lpstr>PowerPoint Presentation</vt:lpstr>
      <vt:lpstr>2015 Study at the University of Washingtion </vt:lpstr>
      <vt:lpstr>MRI Scans of Adult</vt:lpstr>
      <vt:lpstr>PowerPoint Presentation</vt:lpstr>
      <vt:lpstr>PowerPoint Presentation</vt:lpstr>
      <vt:lpstr>Delirium (pg 591/292) Neurocognitive Disorder</vt:lpstr>
      <vt:lpstr>Video Case Study: Vivian</vt:lpstr>
      <vt:lpstr>Vivian</vt:lpstr>
      <vt:lpstr>Schizophrenia Spectrum and other Psychotic Disorders</vt:lpstr>
      <vt:lpstr>Schizophrenia Spectrum &amp; Other Psychotic Disorders    (pg 87/45)</vt:lpstr>
      <vt:lpstr>Bleuler’s  4 “A”s of Schizophrenia</vt:lpstr>
      <vt:lpstr>PowerPoint Presentation</vt:lpstr>
      <vt:lpstr>PowerPoint Presentation</vt:lpstr>
      <vt:lpstr>Schizophrenic Drawings</vt:lpstr>
      <vt:lpstr>Draw a Person - Adult</vt:lpstr>
      <vt:lpstr>PowerPoint Presentation</vt:lpstr>
      <vt:lpstr>PowerPoint Presentation</vt:lpstr>
      <vt:lpstr>Biochemical Theory</vt:lpstr>
      <vt:lpstr>PowerPoint Presentation</vt:lpstr>
      <vt:lpstr>Schizophrenia Spectrum &amp; Other Psychotic Disorders (pg 87/45)</vt:lpstr>
      <vt:lpstr>PowerPoint Presentation</vt:lpstr>
      <vt:lpstr>Schizophrenia</vt:lpstr>
      <vt:lpstr>Schizophrenia</vt:lpstr>
      <vt:lpstr>Schizophrenia</vt:lpstr>
      <vt:lpstr>Schizophrenia</vt:lpstr>
      <vt:lpstr>Schizophrenia</vt:lpstr>
      <vt:lpstr>Schizophrenia</vt:lpstr>
      <vt:lpstr>Schizophrenia</vt:lpstr>
      <vt:lpstr>Schizophrenia</vt:lpstr>
      <vt:lpstr>Age of Onset</vt:lpstr>
      <vt:lpstr>F20.81 Schizophreniform     Disorder  (pg 96/49)</vt:lpstr>
      <vt:lpstr>F23  Brief Psychotic Disorder       (pg 94/47)</vt:lpstr>
      <vt:lpstr>PowerPoint Presentation</vt:lpstr>
      <vt:lpstr>Schizoaffective Disorder        (pg 105/53)</vt:lpstr>
      <vt:lpstr>Schizoaffective Dx.</vt:lpstr>
      <vt:lpstr>F22 Delusional Disorder        (pg 90/45)</vt:lpstr>
      <vt:lpstr>PowerPoint Presentation</vt:lpstr>
      <vt:lpstr>Pg 110/55</vt:lpstr>
      <vt:lpstr>Video Case Study: Greg</vt:lpstr>
      <vt:lpstr>Greg</vt:lpstr>
      <vt:lpstr>Video Case Study: Rita</vt:lpstr>
      <vt:lpstr>Rita</vt:lpstr>
      <vt:lpstr>Homework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 6999  Behavioral Pathology</dc:title>
  <dc:creator>J Fairbanks</dc:creator>
  <cp:lastModifiedBy>J Fairbanks</cp:lastModifiedBy>
  <cp:revision>99</cp:revision>
  <dcterms:created xsi:type="dcterms:W3CDTF">2015-07-06T21:30:07Z</dcterms:created>
  <dcterms:modified xsi:type="dcterms:W3CDTF">2019-09-25T16:50:14Z</dcterms:modified>
</cp:coreProperties>
</file>