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0" r:id="rId3"/>
    <p:sldId id="290" r:id="rId4"/>
    <p:sldId id="291" r:id="rId5"/>
    <p:sldId id="261" r:id="rId6"/>
    <p:sldId id="262" r:id="rId7"/>
    <p:sldId id="282" r:id="rId8"/>
    <p:sldId id="274" r:id="rId9"/>
    <p:sldId id="263" r:id="rId10"/>
    <p:sldId id="275" r:id="rId11"/>
    <p:sldId id="258" r:id="rId12"/>
    <p:sldId id="304" r:id="rId13"/>
    <p:sldId id="305" r:id="rId14"/>
    <p:sldId id="306" r:id="rId15"/>
    <p:sldId id="307" r:id="rId16"/>
    <p:sldId id="308" r:id="rId17"/>
    <p:sldId id="309" r:id="rId18"/>
    <p:sldId id="259" r:id="rId19"/>
    <p:sldId id="264" r:id="rId20"/>
    <p:sldId id="260" r:id="rId21"/>
    <p:sldId id="310" r:id="rId22"/>
    <p:sldId id="311" r:id="rId23"/>
    <p:sldId id="312" r:id="rId24"/>
    <p:sldId id="313" r:id="rId25"/>
    <p:sldId id="314" r:id="rId26"/>
    <p:sldId id="315" r:id="rId27"/>
    <p:sldId id="316" r:id="rId28"/>
    <p:sldId id="265" r:id="rId29"/>
    <p:sldId id="285" r:id="rId30"/>
    <p:sldId id="286" r:id="rId31"/>
    <p:sldId id="289" r:id="rId32"/>
    <p:sldId id="287" r:id="rId33"/>
    <p:sldId id="288" r:id="rId34"/>
    <p:sldId id="269" r:id="rId35"/>
    <p:sldId id="319" r:id="rId36"/>
    <p:sldId id="266" r:id="rId37"/>
    <p:sldId id="270" r:id="rId38"/>
    <p:sldId id="271" r:id="rId39"/>
    <p:sldId id="318" r:id="rId40"/>
    <p:sldId id="267" r:id="rId41"/>
    <p:sldId id="268" r:id="rId42"/>
    <p:sldId id="257" r:id="rId43"/>
    <p:sldId id="276" r:id="rId44"/>
    <p:sldId id="277" r:id="rId45"/>
    <p:sldId id="278" r:id="rId46"/>
    <p:sldId id="284" r:id="rId47"/>
    <p:sldId id="279" r:id="rId48"/>
    <p:sldId id="302" r:id="rId49"/>
    <p:sldId id="300" r:id="rId50"/>
    <p:sldId id="301" r:id="rId51"/>
    <p:sldId id="303" r:id="rId52"/>
    <p:sldId id="293" r:id="rId53"/>
    <p:sldId id="283" r:id="rId54"/>
    <p:sldId id="296" r:id="rId55"/>
    <p:sldId id="299" r:id="rId56"/>
    <p:sldId id="298" r:id="rId57"/>
    <p:sldId id="297" r:id="rId58"/>
    <p:sldId id="281" r:id="rId59"/>
    <p:sldId id="31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73"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BA70EE2B-10CE-4C4C-8DD5-DADF83CC976B}" type="datetimeFigureOut">
              <a:rPr lang="en-US" smtClean="0"/>
              <a:pPr/>
              <a:t>9/25/2019</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6E5CFDB-0E83-4FFD-80F7-3B1D8991446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70EE2B-10CE-4C4C-8DD5-DADF83CC976B}"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E5CFDB-0E83-4FFD-80F7-3B1D8991446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70EE2B-10CE-4C4C-8DD5-DADF83CC976B}"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E5CFDB-0E83-4FFD-80F7-3B1D8991446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BA70EE2B-10CE-4C4C-8DD5-DADF83CC976B}" type="datetimeFigureOut">
              <a:rPr lang="en-US" smtClean="0"/>
              <a:pPr/>
              <a:t>9/25/2019</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F6E5CFDB-0E83-4FFD-80F7-3B1D8991446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BA70EE2B-10CE-4C4C-8DD5-DADF83CC976B}" type="datetimeFigureOut">
              <a:rPr lang="en-US" smtClean="0"/>
              <a:pPr/>
              <a:t>9/25/2019</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F6E5CFDB-0E83-4FFD-80F7-3B1D89914468}"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BA70EE2B-10CE-4C4C-8DD5-DADF83CC976B}" type="datetimeFigureOut">
              <a:rPr lang="en-US" smtClean="0"/>
              <a:pPr/>
              <a:t>9/25/2019</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F6E5CFDB-0E83-4FFD-80F7-3B1D8991446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BA70EE2B-10CE-4C4C-8DD5-DADF83CC976B}" type="datetimeFigureOut">
              <a:rPr lang="en-US" smtClean="0"/>
              <a:pPr/>
              <a:t>9/25/2019</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F6E5CFDB-0E83-4FFD-80F7-3B1D8991446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BA70EE2B-10CE-4C4C-8DD5-DADF83CC976B}" type="datetimeFigureOut">
              <a:rPr lang="en-US" smtClean="0"/>
              <a:pPr/>
              <a:t>9/25/2019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E5CFDB-0E83-4FFD-80F7-3B1D8991446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BA70EE2B-10CE-4C4C-8DD5-DADF83CC976B}" type="datetimeFigureOut">
              <a:rPr lang="en-US" smtClean="0"/>
              <a:pPr/>
              <a:t>9/25/2019</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F6E5CFDB-0E83-4FFD-80F7-3B1D8991446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BA70EE2B-10CE-4C4C-8DD5-DADF83CC976B}" type="datetimeFigureOut">
              <a:rPr lang="en-US" smtClean="0"/>
              <a:pPr/>
              <a:t>9/25/2019</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F6E5CFDB-0E83-4FFD-80F7-3B1D8991446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BA70EE2B-10CE-4C4C-8DD5-DADF83CC976B}" type="datetimeFigureOut">
              <a:rPr lang="en-US" smtClean="0"/>
              <a:pPr/>
              <a:t>9/25/2019</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F6E5CFDB-0E83-4FFD-80F7-3B1D8991446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A70EE2B-10CE-4C4C-8DD5-DADF83CC976B}" type="datetimeFigureOut">
              <a:rPr lang="en-US" smtClean="0"/>
              <a:pPr/>
              <a:t>9/25/2019</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6E5CFDB-0E83-4FFD-80F7-3B1D8991446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62600"/>
            <a:ext cx="8839200" cy="609600"/>
          </a:xfrm>
        </p:spPr>
        <p:txBody>
          <a:bodyPr>
            <a:normAutofit fontScale="90000"/>
          </a:bodyPr>
          <a:lstStyle/>
          <a:p>
            <a:r>
              <a:rPr lang="en-US" dirty="0"/>
              <a:t>PSY 6669   Behavior Pathology</a:t>
            </a:r>
            <a:br>
              <a:rPr lang="en-US" dirty="0"/>
            </a:br>
            <a:r>
              <a:rPr lang="en-US" dirty="0"/>
              <a:t>	</a:t>
            </a:r>
          </a:p>
        </p:txBody>
      </p:sp>
      <p:sp>
        <p:nvSpPr>
          <p:cNvPr id="3" name="Subtitle 2"/>
          <p:cNvSpPr>
            <a:spLocks noGrp="1"/>
          </p:cNvSpPr>
          <p:nvPr>
            <p:ph type="subTitle" idx="1"/>
          </p:nvPr>
        </p:nvSpPr>
        <p:spPr>
          <a:xfrm>
            <a:off x="381000" y="3886200"/>
            <a:ext cx="8458200" cy="76200"/>
          </a:xfrm>
        </p:spPr>
        <p:txBody>
          <a:bodyPr>
            <a:normAutofit fontScale="25000" lnSpcReduction="20000"/>
          </a:bodyPr>
          <a:lstStyle/>
          <a:p>
            <a:endParaRPr lang="en-US" dirty="0"/>
          </a:p>
        </p:txBody>
      </p:sp>
      <p:pic>
        <p:nvPicPr>
          <p:cNvPr id="5" name="Picture 4" descr="SCAN0908.JPG"/>
          <p:cNvPicPr>
            <a:picLocks noChangeAspect="1"/>
          </p:cNvPicPr>
          <p:nvPr/>
        </p:nvPicPr>
        <p:blipFill>
          <a:blip r:embed="rId2" cstate="print"/>
          <a:stretch>
            <a:fillRect/>
          </a:stretch>
        </p:blipFill>
        <p:spPr>
          <a:xfrm>
            <a:off x="-1524000" y="-1371600"/>
            <a:ext cx="6491452" cy="6172200"/>
          </a:xfrm>
          <a:prstGeom prst="rect">
            <a:avLst/>
          </a:prstGeom>
        </p:spPr>
      </p:pic>
      <p:sp>
        <p:nvSpPr>
          <p:cNvPr id="6" name="TextBox 5"/>
          <p:cNvSpPr txBox="1"/>
          <p:nvPr/>
        </p:nvSpPr>
        <p:spPr>
          <a:xfrm>
            <a:off x="533400" y="6019800"/>
            <a:ext cx="6019800" cy="461665"/>
          </a:xfrm>
          <a:prstGeom prst="rect">
            <a:avLst/>
          </a:prstGeom>
          <a:noFill/>
        </p:spPr>
        <p:txBody>
          <a:bodyPr wrap="square" rtlCol="0">
            <a:spAutoFit/>
          </a:bodyPr>
          <a:lstStyle/>
          <a:p>
            <a:r>
              <a:rPr lang="en-US" dirty="0"/>
              <a:t>  </a:t>
            </a:r>
            <a:r>
              <a:rPr lang="en-US" sz="2400" b="1" dirty="0"/>
              <a:t>Joel K. Fairbanks, Ph.D.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Disorders</a:t>
            </a:r>
          </a:p>
        </p:txBody>
      </p:sp>
      <p:sp>
        <p:nvSpPr>
          <p:cNvPr id="3" name="Content Placeholder 2"/>
          <p:cNvSpPr>
            <a:spLocks noGrp="1"/>
          </p:cNvSpPr>
          <p:nvPr>
            <p:ph idx="1"/>
          </p:nvPr>
        </p:nvSpPr>
        <p:spPr/>
        <p:txBody>
          <a:bodyPr/>
          <a:lstStyle/>
          <a:p>
            <a:r>
              <a:rPr lang="en-US" dirty="0"/>
              <a:t>An expected or Culturally approved response to a common stressor or loss, such as the death of a loved one, is not a mental disorder.</a:t>
            </a:r>
          </a:p>
          <a:p>
            <a:endParaRPr lang="en-US" dirty="0"/>
          </a:p>
          <a:p>
            <a:r>
              <a:rPr lang="en-US" dirty="0"/>
              <a:t>Socially deviant behavior (e.g., political, religious, or sexual) and conflicts that are primarily between the individual and society are not mental disorders.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psycho-diagnostics</a:t>
            </a:r>
          </a:p>
        </p:txBody>
      </p:sp>
      <p:sp>
        <p:nvSpPr>
          <p:cNvPr id="3" name="Content Placeholder 2"/>
          <p:cNvSpPr>
            <a:spLocks noGrp="1"/>
          </p:cNvSpPr>
          <p:nvPr>
            <p:ph idx="1"/>
          </p:nvPr>
        </p:nvSpPr>
        <p:spPr/>
        <p:txBody>
          <a:bodyPr/>
          <a:lstStyle/>
          <a:p>
            <a:r>
              <a:rPr lang="en-US" dirty="0"/>
              <a:t>1840 the U.S. included only one category for mental disorders.</a:t>
            </a:r>
          </a:p>
          <a:p>
            <a:r>
              <a:rPr lang="en-US" dirty="0"/>
              <a:t>1880 census expanded to include 7 different categories.</a:t>
            </a:r>
          </a:p>
          <a:p>
            <a:r>
              <a:rPr lang="en-US" dirty="0"/>
              <a:t>1917 APA developed a classification system that incorporated 59 disorder.</a:t>
            </a:r>
          </a:p>
          <a:p>
            <a:r>
              <a:rPr lang="en-US" dirty="0"/>
              <a:t>1951 DSM-I published with 106 categories.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4000" i="0" dirty="0"/>
              <a:t>History of Diagnosing:</a:t>
            </a:r>
            <a:br>
              <a:rPr lang="en-US" altLang="en-US" sz="4000" i="0" dirty="0"/>
            </a:br>
            <a:r>
              <a:rPr lang="en-US" altLang="en-US" sz="4000" i="0" dirty="0"/>
              <a:t>DSM I</a:t>
            </a:r>
          </a:p>
        </p:txBody>
      </p:sp>
      <p:sp>
        <p:nvSpPr>
          <p:cNvPr id="3" name="Content Placeholder 2"/>
          <p:cNvSpPr>
            <a:spLocks noGrp="1"/>
          </p:cNvSpPr>
          <p:nvPr>
            <p:ph idx="1"/>
          </p:nvPr>
        </p:nvSpPr>
        <p:spPr/>
        <p:txBody>
          <a:bodyPr/>
          <a:lstStyle/>
          <a:p>
            <a:r>
              <a:rPr lang="en-US" altLang="en-US" dirty="0"/>
              <a:t>1952 -- DSM I </a:t>
            </a:r>
          </a:p>
          <a:p>
            <a:r>
              <a:rPr lang="en-US" altLang="en-US" dirty="0"/>
              <a:t>106 diagnoses</a:t>
            </a:r>
          </a:p>
        </p:txBody>
      </p:sp>
      <p:pic>
        <p:nvPicPr>
          <p:cNvPr id="7172" name="Picture 3"/>
          <p:cNvPicPr>
            <a:picLocks noChangeAspect="1" noChangeArrowheads="1"/>
          </p:cNvPicPr>
          <p:nvPr/>
        </p:nvPicPr>
        <p:blipFill>
          <a:blip r:embed="rId2"/>
          <a:srcRect/>
          <a:stretch>
            <a:fillRect/>
          </a:stretch>
        </p:blipFill>
        <p:spPr bwMode="auto">
          <a:xfrm>
            <a:off x="3200400" y="3505200"/>
            <a:ext cx="2438400" cy="3192463"/>
          </a:xfrm>
          <a:prstGeom prst="rect">
            <a:avLst/>
          </a:prstGeom>
          <a:noFill/>
          <a:ln w="12700">
            <a:noFill/>
            <a:miter lim="800000"/>
            <a:headEnd type="none" w="sm" len="sm"/>
            <a:tailEnd type="none" w="sm" len="sm"/>
          </a:ln>
        </p:spPr>
      </p:pic>
      <p:sp>
        <p:nvSpPr>
          <p:cNvPr id="7173" name="Slide Number Placeholder 3"/>
          <p:cNvSpPr>
            <a:spLocks noGrp="1"/>
          </p:cNvSpPr>
          <p:nvPr>
            <p:ph type="sldNum" sz="quarter" idx="12"/>
          </p:nvPr>
        </p:nvSpPr>
        <p:spPr>
          <a:noFill/>
        </p:spPr>
        <p:txBody>
          <a:bodyPr/>
          <a:lstStyle/>
          <a:p>
            <a:fld id="{50457542-9DEA-482D-B403-6A9C5A951E4A}" type="slidenum">
              <a:rPr lang="en-US" altLang="en-US"/>
              <a:pPr/>
              <a:t>12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altLang="en-US" sz="4000" i="0" dirty="0"/>
              <a:t>History of Diagnosing:</a:t>
            </a:r>
            <a:br>
              <a:rPr lang="en-US" altLang="en-US" sz="4000" i="0" dirty="0"/>
            </a:br>
            <a:r>
              <a:rPr lang="en-US" altLang="en-US" sz="4000" i="0" dirty="0"/>
              <a:t>DSM II</a:t>
            </a:r>
            <a:endParaRPr lang="en-US" altLang="en-US" sz="4000" dirty="0"/>
          </a:p>
        </p:txBody>
      </p:sp>
      <p:sp>
        <p:nvSpPr>
          <p:cNvPr id="3" name="Content Placeholder 2"/>
          <p:cNvSpPr>
            <a:spLocks noGrp="1"/>
          </p:cNvSpPr>
          <p:nvPr>
            <p:ph idx="1"/>
          </p:nvPr>
        </p:nvSpPr>
        <p:spPr/>
        <p:txBody>
          <a:bodyPr/>
          <a:lstStyle/>
          <a:p>
            <a:r>
              <a:rPr lang="en-US" altLang="en-US" dirty="0"/>
              <a:t>1968  -- DSM II</a:t>
            </a:r>
          </a:p>
          <a:p>
            <a:r>
              <a:rPr lang="en-US" altLang="en-US" dirty="0"/>
              <a:t>182 diagnoses</a:t>
            </a:r>
          </a:p>
          <a:p>
            <a:endParaRPr lang="en-US" altLang="en-US" dirty="0"/>
          </a:p>
        </p:txBody>
      </p:sp>
      <p:pic>
        <p:nvPicPr>
          <p:cNvPr id="8196" name="Picture 2"/>
          <p:cNvPicPr>
            <a:picLocks noChangeAspect="1" noChangeArrowheads="1"/>
          </p:cNvPicPr>
          <p:nvPr/>
        </p:nvPicPr>
        <p:blipFill>
          <a:blip r:embed="rId2"/>
          <a:srcRect/>
          <a:stretch>
            <a:fillRect/>
          </a:stretch>
        </p:blipFill>
        <p:spPr bwMode="auto">
          <a:xfrm>
            <a:off x="3276600" y="3657600"/>
            <a:ext cx="2667000" cy="2667000"/>
          </a:xfrm>
          <a:prstGeom prst="rect">
            <a:avLst/>
          </a:prstGeom>
          <a:noFill/>
          <a:ln w="12700">
            <a:noFill/>
            <a:miter lim="800000"/>
            <a:headEnd type="none" w="sm" len="sm"/>
            <a:tailEnd type="none" w="sm" len="sm"/>
          </a:ln>
        </p:spPr>
      </p:pic>
      <p:sp>
        <p:nvSpPr>
          <p:cNvPr id="8197" name="Slide Number Placeholder 3"/>
          <p:cNvSpPr>
            <a:spLocks noGrp="1"/>
          </p:cNvSpPr>
          <p:nvPr>
            <p:ph type="sldNum" sz="quarter" idx="12"/>
          </p:nvPr>
        </p:nvSpPr>
        <p:spPr>
          <a:noFill/>
        </p:spPr>
        <p:txBody>
          <a:bodyPr/>
          <a:lstStyle/>
          <a:p>
            <a:fld id="{10E8144B-42FB-4EF8-AC40-AA1C0C244FB3}" type="slidenum">
              <a:rPr lang="en-US" altLang="en-US"/>
              <a:pPr/>
              <a:t>13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en-US" sz="4000" i="0" dirty="0"/>
              <a:t>History of Diagnosing:</a:t>
            </a:r>
            <a:br>
              <a:rPr lang="en-US" altLang="en-US" sz="4000" i="0" dirty="0"/>
            </a:br>
            <a:r>
              <a:rPr lang="en-US" altLang="en-US" sz="4000" i="0" dirty="0"/>
              <a:t>DSM III</a:t>
            </a:r>
          </a:p>
        </p:txBody>
      </p:sp>
      <p:sp>
        <p:nvSpPr>
          <p:cNvPr id="3" name="Content Placeholder 2"/>
          <p:cNvSpPr>
            <a:spLocks noGrp="1"/>
          </p:cNvSpPr>
          <p:nvPr>
            <p:ph idx="1"/>
          </p:nvPr>
        </p:nvSpPr>
        <p:spPr/>
        <p:txBody>
          <a:bodyPr/>
          <a:lstStyle/>
          <a:p>
            <a:r>
              <a:rPr lang="en-US" altLang="en-US" dirty="0"/>
              <a:t>1980 -- DSM III</a:t>
            </a:r>
          </a:p>
          <a:p>
            <a:r>
              <a:rPr lang="en-US" altLang="en-US" dirty="0"/>
              <a:t>265 diagnoses</a:t>
            </a:r>
          </a:p>
          <a:p>
            <a:endParaRPr lang="en-US" altLang="en-US" dirty="0"/>
          </a:p>
        </p:txBody>
      </p:sp>
      <p:pic>
        <p:nvPicPr>
          <p:cNvPr id="9220" name="Picture 2"/>
          <p:cNvPicPr>
            <a:picLocks noChangeAspect="1" noChangeArrowheads="1"/>
          </p:cNvPicPr>
          <p:nvPr/>
        </p:nvPicPr>
        <p:blipFill>
          <a:blip r:embed="rId2"/>
          <a:srcRect/>
          <a:stretch>
            <a:fillRect/>
          </a:stretch>
        </p:blipFill>
        <p:spPr bwMode="auto">
          <a:xfrm>
            <a:off x="3592513" y="3581400"/>
            <a:ext cx="2743200" cy="2743200"/>
          </a:xfrm>
          <a:prstGeom prst="rect">
            <a:avLst/>
          </a:prstGeom>
          <a:noFill/>
          <a:ln w="12700">
            <a:noFill/>
            <a:miter lim="800000"/>
            <a:headEnd type="none" w="sm" len="sm"/>
            <a:tailEnd type="none" w="sm" len="sm"/>
          </a:ln>
        </p:spPr>
      </p:pic>
      <p:sp>
        <p:nvSpPr>
          <p:cNvPr id="9221" name="Slide Number Placeholder 3"/>
          <p:cNvSpPr>
            <a:spLocks noGrp="1"/>
          </p:cNvSpPr>
          <p:nvPr>
            <p:ph type="sldNum" sz="quarter" idx="12"/>
          </p:nvPr>
        </p:nvSpPr>
        <p:spPr>
          <a:noFill/>
        </p:spPr>
        <p:txBody>
          <a:bodyPr/>
          <a:lstStyle/>
          <a:p>
            <a:fld id="{FE2BE068-A29A-490C-BF7B-09CEBEC4EB20}" type="slidenum">
              <a:rPr lang="en-US" altLang="en-US"/>
              <a:pPr/>
              <a:t>14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altLang="en-US" i="0" dirty="0"/>
              <a:t>History of Diagnosing:</a:t>
            </a:r>
            <a:br>
              <a:rPr lang="en-US" altLang="en-US" i="0" dirty="0"/>
            </a:br>
            <a:r>
              <a:rPr lang="en-US" altLang="en-US" i="0" dirty="0"/>
              <a:t>DSM III R</a:t>
            </a:r>
          </a:p>
        </p:txBody>
      </p:sp>
      <p:sp>
        <p:nvSpPr>
          <p:cNvPr id="3" name="Content Placeholder 2"/>
          <p:cNvSpPr>
            <a:spLocks noGrp="1"/>
          </p:cNvSpPr>
          <p:nvPr>
            <p:ph idx="1"/>
          </p:nvPr>
        </p:nvSpPr>
        <p:spPr/>
        <p:txBody>
          <a:bodyPr/>
          <a:lstStyle/>
          <a:p>
            <a:r>
              <a:rPr lang="en-US" altLang="en-US" dirty="0"/>
              <a:t>1987 -- DSM III R</a:t>
            </a:r>
          </a:p>
          <a:p>
            <a:r>
              <a:rPr lang="en-US" altLang="en-US" dirty="0"/>
              <a:t>292 diagnoses</a:t>
            </a:r>
          </a:p>
          <a:p>
            <a:endParaRPr lang="en-US" altLang="en-US" dirty="0"/>
          </a:p>
        </p:txBody>
      </p:sp>
      <p:pic>
        <p:nvPicPr>
          <p:cNvPr id="10244" name="Picture 2"/>
          <p:cNvPicPr>
            <a:picLocks noChangeAspect="1" noChangeArrowheads="1"/>
          </p:cNvPicPr>
          <p:nvPr/>
        </p:nvPicPr>
        <p:blipFill>
          <a:blip r:embed="rId2"/>
          <a:srcRect/>
          <a:stretch>
            <a:fillRect/>
          </a:stretch>
        </p:blipFill>
        <p:spPr bwMode="auto">
          <a:xfrm>
            <a:off x="3733800" y="3436938"/>
            <a:ext cx="3116263" cy="3116262"/>
          </a:xfrm>
          <a:prstGeom prst="rect">
            <a:avLst/>
          </a:prstGeom>
          <a:noFill/>
          <a:ln w="12700">
            <a:noFill/>
            <a:miter lim="800000"/>
            <a:headEnd type="none" w="sm" len="sm"/>
            <a:tailEnd type="none" w="sm" len="sm"/>
          </a:ln>
        </p:spPr>
      </p:pic>
      <p:sp>
        <p:nvSpPr>
          <p:cNvPr id="10245" name="Slide Number Placeholder 3"/>
          <p:cNvSpPr>
            <a:spLocks noGrp="1"/>
          </p:cNvSpPr>
          <p:nvPr>
            <p:ph type="sldNum" sz="quarter" idx="12"/>
          </p:nvPr>
        </p:nvSpPr>
        <p:spPr>
          <a:noFill/>
        </p:spPr>
        <p:txBody>
          <a:bodyPr/>
          <a:lstStyle/>
          <a:p>
            <a:fld id="{EAB3E23C-D79F-4268-A64F-F9A08A41A906}" type="slidenum">
              <a:rPr lang="en-US" altLang="en-US"/>
              <a:pPr/>
              <a:t>15</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altLang="en-US" i="0" dirty="0"/>
              <a:t>History of Diagnosing:</a:t>
            </a:r>
            <a:br>
              <a:rPr lang="en-US" altLang="en-US" i="0" dirty="0"/>
            </a:br>
            <a:r>
              <a:rPr lang="en-US" altLang="en-US" i="0" dirty="0"/>
              <a:t>DSM IV</a:t>
            </a:r>
          </a:p>
        </p:txBody>
      </p:sp>
      <p:sp>
        <p:nvSpPr>
          <p:cNvPr id="3" name="Content Placeholder 2"/>
          <p:cNvSpPr>
            <a:spLocks noGrp="1"/>
          </p:cNvSpPr>
          <p:nvPr>
            <p:ph idx="1"/>
          </p:nvPr>
        </p:nvSpPr>
        <p:spPr/>
        <p:txBody>
          <a:bodyPr/>
          <a:lstStyle/>
          <a:p>
            <a:r>
              <a:rPr lang="en-US" altLang="en-US" dirty="0"/>
              <a:t>1994 -- DSM IV </a:t>
            </a:r>
          </a:p>
          <a:p>
            <a:r>
              <a:rPr lang="en-US" altLang="en-US" dirty="0"/>
              <a:t>374 diagnoses</a:t>
            </a:r>
          </a:p>
          <a:p>
            <a:endParaRPr lang="en-US" altLang="en-US" dirty="0"/>
          </a:p>
        </p:txBody>
      </p:sp>
      <p:pic>
        <p:nvPicPr>
          <p:cNvPr id="11268" name="Picture 2"/>
          <p:cNvPicPr>
            <a:picLocks noChangeAspect="1" noChangeArrowheads="1"/>
          </p:cNvPicPr>
          <p:nvPr/>
        </p:nvPicPr>
        <p:blipFill>
          <a:blip r:embed="rId2"/>
          <a:srcRect/>
          <a:stretch>
            <a:fillRect/>
          </a:stretch>
        </p:blipFill>
        <p:spPr bwMode="auto">
          <a:xfrm>
            <a:off x="2743200" y="3200400"/>
            <a:ext cx="3200400" cy="3200400"/>
          </a:xfrm>
          <a:prstGeom prst="rect">
            <a:avLst/>
          </a:prstGeom>
          <a:noFill/>
          <a:ln w="12700">
            <a:noFill/>
            <a:miter lim="800000"/>
            <a:headEnd type="none" w="sm" len="sm"/>
            <a:tailEnd type="none" w="sm" len="sm"/>
          </a:ln>
        </p:spPr>
      </p:pic>
      <p:sp>
        <p:nvSpPr>
          <p:cNvPr id="11269" name="Slide Number Placeholder 3"/>
          <p:cNvSpPr>
            <a:spLocks noGrp="1"/>
          </p:cNvSpPr>
          <p:nvPr>
            <p:ph type="sldNum" sz="quarter" idx="12"/>
          </p:nvPr>
        </p:nvSpPr>
        <p:spPr>
          <a:noFill/>
        </p:spPr>
        <p:txBody>
          <a:bodyPr/>
          <a:lstStyle/>
          <a:p>
            <a:fld id="{FAD3AEA6-A769-454E-B679-27BFC14A8A48}" type="slidenum">
              <a:rPr lang="en-US" altLang="en-US"/>
              <a:pPr/>
              <a:t>16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altLang="en-US" i="0" dirty="0"/>
              <a:t>History of Diagnosing:</a:t>
            </a:r>
            <a:br>
              <a:rPr lang="en-US" altLang="en-US" i="0" dirty="0"/>
            </a:br>
            <a:r>
              <a:rPr lang="en-US" altLang="en-US" i="0" dirty="0"/>
              <a:t>DSM IV TR</a:t>
            </a:r>
          </a:p>
        </p:txBody>
      </p:sp>
      <p:sp>
        <p:nvSpPr>
          <p:cNvPr id="3" name="Content Placeholder 2"/>
          <p:cNvSpPr>
            <a:spLocks noGrp="1"/>
          </p:cNvSpPr>
          <p:nvPr>
            <p:ph idx="1"/>
          </p:nvPr>
        </p:nvSpPr>
        <p:spPr/>
        <p:txBody>
          <a:bodyPr/>
          <a:lstStyle/>
          <a:p>
            <a:pPr>
              <a:defRPr/>
            </a:pPr>
            <a:r>
              <a:rPr lang="en-US" dirty="0"/>
              <a:t>2000 -- DSM IV TR</a:t>
            </a:r>
          </a:p>
          <a:p>
            <a:pPr>
              <a:defRPr/>
            </a:pPr>
            <a:r>
              <a:rPr lang="en-US" dirty="0"/>
              <a:t>Same diagnoses as in </a:t>
            </a:r>
          </a:p>
          <a:p>
            <a:pPr marL="0" indent="0">
              <a:buFontTx/>
              <a:buNone/>
              <a:defRPr/>
            </a:pPr>
            <a:r>
              <a:rPr lang="en-US" dirty="0"/>
              <a:t>	DSM IV</a:t>
            </a:r>
          </a:p>
          <a:p>
            <a:pPr marL="0" indent="0">
              <a:buFontTx/>
              <a:buNone/>
              <a:defRPr/>
            </a:pPr>
            <a:endParaRPr lang="en-US" dirty="0"/>
          </a:p>
        </p:txBody>
      </p:sp>
      <p:pic>
        <p:nvPicPr>
          <p:cNvPr id="12292" name="Picture 2"/>
          <p:cNvPicPr>
            <a:picLocks noChangeAspect="1" noChangeArrowheads="1"/>
          </p:cNvPicPr>
          <p:nvPr/>
        </p:nvPicPr>
        <p:blipFill>
          <a:blip r:embed="rId2"/>
          <a:srcRect/>
          <a:stretch>
            <a:fillRect/>
          </a:stretch>
        </p:blipFill>
        <p:spPr bwMode="auto">
          <a:xfrm>
            <a:off x="5334000" y="1993900"/>
            <a:ext cx="2743200" cy="3949700"/>
          </a:xfrm>
          <a:prstGeom prst="rect">
            <a:avLst/>
          </a:prstGeom>
          <a:noFill/>
          <a:ln w="12700">
            <a:noFill/>
            <a:miter lim="800000"/>
            <a:headEnd type="none" w="sm" len="sm"/>
            <a:tailEnd type="none" w="sm" len="sm"/>
          </a:ln>
        </p:spPr>
      </p:pic>
      <p:sp>
        <p:nvSpPr>
          <p:cNvPr id="12293" name="Slide Number Placeholder 3"/>
          <p:cNvSpPr>
            <a:spLocks noGrp="1"/>
          </p:cNvSpPr>
          <p:nvPr>
            <p:ph type="sldNum" sz="quarter" idx="12"/>
          </p:nvPr>
        </p:nvSpPr>
        <p:spPr>
          <a:noFill/>
        </p:spPr>
        <p:txBody>
          <a:bodyPr/>
          <a:lstStyle/>
          <a:p>
            <a:fld id="{7D7B1545-A98B-4E97-A79C-EE1677816C56}" type="slidenum">
              <a:rPr lang="en-US" altLang="en-US"/>
              <a:pPr/>
              <a:t>17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629400"/>
          </a:xfrm>
        </p:spPr>
        <p:txBody>
          <a:bodyPr/>
          <a:lstStyle/>
          <a:p>
            <a:r>
              <a:rPr lang="en-US" dirty="0"/>
              <a:t>1968 DSM-II expanded to include 182 diagnostic categories with ICD-8.</a:t>
            </a:r>
          </a:p>
          <a:p>
            <a:r>
              <a:rPr lang="en-US" dirty="0"/>
              <a:t>1974 DSM-III included 265 Diagnostic categories and developed the Multi-Axial Diagnostic System with ICD-9.</a:t>
            </a:r>
          </a:p>
          <a:p>
            <a:r>
              <a:rPr lang="en-US" dirty="0"/>
              <a:t>1987 DSM-III R  increased to 292 categories with ICD-9-CM.</a:t>
            </a:r>
          </a:p>
          <a:p>
            <a:r>
              <a:rPr lang="en-US" dirty="0"/>
              <a:t>1997 DSM-IV increased to 374 diagnostic categories with ICD-10.</a:t>
            </a:r>
          </a:p>
          <a:p>
            <a:r>
              <a:rPr lang="en-US" dirty="0"/>
              <a:t>2000 DSM-IV-TR Minor changes in the numbering and naming of categories to reflect ICD-10 system.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DSM-IV  Multi-axial diagnosis</a:t>
            </a:r>
          </a:p>
        </p:txBody>
      </p:sp>
      <p:sp>
        <p:nvSpPr>
          <p:cNvPr id="3" name="Content Placeholder 2"/>
          <p:cNvSpPr>
            <a:spLocks noGrp="1"/>
          </p:cNvSpPr>
          <p:nvPr>
            <p:ph idx="1"/>
          </p:nvPr>
        </p:nvSpPr>
        <p:spPr>
          <a:xfrm>
            <a:off x="0" y="1554162"/>
            <a:ext cx="8991600" cy="5151438"/>
          </a:xfrm>
        </p:spPr>
        <p:txBody>
          <a:bodyPr>
            <a:normAutofit lnSpcReduction="10000"/>
          </a:bodyPr>
          <a:lstStyle/>
          <a:p>
            <a:pPr>
              <a:buNone/>
            </a:pPr>
            <a:r>
              <a:rPr lang="en-US" sz="2800" dirty="0"/>
              <a:t>Axis I:  296.23 Major Depressive Disorder, Single  			      Episode, Moderate</a:t>
            </a:r>
          </a:p>
          <a:p>
            <a:pPr>
              <a:buNone/>
            </a:pPr>
            <a:r>
              <a:rPr lang="en-US" sz="2800" dirty="0"/>
              <a:t>		    305.00 Alcohol Abuse, Mild</a:t>
            </a:r>
          </a:p>
          <a:p>
            <a:pPr>
              <a:buNone/>
            </a:pPr>
            <a:r>
              <a:rPr lang="en-US" sz="2800" dirty="0"/>
              <a:t>		   	      Polysubstance Abuse (Provisional) </a:t>
            </a:r>
          </a:p>
          <a:p>
            <a:pPr>
              <a:buNone/>
            </a:pPr>
            <a:r>
              <a:rPr lang="en-US" sz="2800" dirty="0"/>
              <a:t>Axis II:  301.50 Histrionic Personality Disorder</a:t>
            </a:r>
          </a:p>
          <a:p>
            <a:pPr>
              <a:buNone/>
            </a:pPr>
            <a:r>
              <a:rPr lang="en-US" sz="2800" dirty="0"/>
              <a:t>Axis III: 297.0  Barbiturates Overdose</a:t>
            </a:r>
          </a:p>
          <a:p>
            <a:pPr>
              <a:buNone/>
            </a:pPr>
            <a:r>
              <a:rPr lang="en-US" sz="2800" dirty="0"/>
              <a:t>Axis IV: Problems with Primary Support Group,  	        	    Recent separation.</a:t>
            </a:r>
          </a:p>
          <a:p>
            <a:pPr>
              <a:buNone/>
            </a:pPr>
            <a:r>
              <a:rPr lang="en-US" sz="2800" dirty="0"/>
              <a:t>Axis V:  Current GAF = 25  </a:t>
            </a:r>
          </a:p>
          <a:p>
            <a:pPr>
              <a:buNone/>
            </a:pPr>
            <a:r>
              <a:rPr lang="en-US" sz="2800" dirty="0"/>
              <a:t>		    Highest GAF past Year = 60</a:t>
            </a:r>
          </a:p>
          <a:p>
            <a:pPr>
              <a:buNone/>
            </a:pPr>
            <a:r>
              <a:rPr lang="en-US" sz="28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Texts</a:t>
            </a:r>
          </a:p>
        </p:txBody>
      </p:sp>
      <p:sp>
        <p:nvSpPr>
          <p:cNvPr id="3" name="Content Placeholder 2"/>
          <p:cNvSpPr>
            <a:spLocks noGrp="1"/>
          </p:cNvSpPr>
          <p:nvPr>
            <p:ph idx="1"/>
          </p:nvPr>
        </p:nvSpPr>
        <p:spPr>
          <a:xfrm>
            <a:off x="304800" y="1524000"/>
            <a:ext cx="8686800" cy="5257800"/>
          </a:xfrm>
        </p:spPr>
        <p:txBody>
          <a:bodyPr>
            <a:normAutofit fontScale="77500" lnSpcReduction="20000"/>
          </a:bodyPr>
          <a:lstStyle/>
          <a:p>
            <a:pPr marL="64008" indent="0">
              <a:buNone/>
            </a:pPr>
            <a:r>
              <a:rPr lang="en-US" dirty="0"/>
              <a:t>Desk Reference to the Diagnostic Criteria from the DSM-5 spiral bound edition </a:t>
            </a:r>
          </a:p>
          <a:p>
            <a:pPr marL="64008" indent="0">
              <a:buNone/>
            </a:pPr>
            <a:endParaRPr lang="en-US" dirty="0"/>
          </a:p>
          <a:p>
            <a:pPr marL="64008" indent="0">
              <a:buNone/>
            </a:pPr>
            <a:r>
              <a:rPr lang="en-US" dirty="0"/>
              <a:t>Essential Psychopathology &amp; Its Treatment, 4</a:t>
            </a:r>
            <a:r>
              <a:rPr lang="en-US" baseline="30000" dirty="0"/>
              <a:t>th</a:t>
            </a:r>
            <a:r>
              <a:rPr lang="en-US" dirty="0"/>
              <a:t> Ed</a:t>
            </a:r>
          </a:p>
          <a:p>
            <a:pPr marL="64008" indent="0">
              <a:buNone/>
            </a:pPr>
            <a:endParaRPr lang="en-US" dirty="0"/>
          </a:p>
          <a:p>
            <a:pPr marL="64008" indent="0">
              <a:buNone/>
            </a:pPr>
            <a:r>
              <a:rPr lang="en-US" dirty="0"/>
              <a:t>Casebook for DSM-5: Diagnosis and Treatment Planning</a:t>
            </a:r>
          </a:p>
          <a:p>
            <a:pPr marL="64008" indent="0">
              <a:buNone/>
            </a:pPr>
            <a:r>
              <a:rPr lang="en-US" dirty="0"/>
              <a:t>     Elizabeth Ventura (Editor)</a:t>
            </a:r>
          </a:p>
          <a:p>
            <a:pPr>
              <a:buNone/>
            </a:pPr>
            <a:endParaRPr lang="en-US" dirty="0"/>
          </a:p>
          <a:p>
            <a:pPr>
              <a:buNone/>
            </a:pPr>
            <a:r>
              <a:rPr lang="en-US" dirty="0"/>
              <a:t>NBCC’s Official Preparation Guide for the NCMHCE   $44.95 @ NBCC.org</a:t>
            </a:r>
          </a:p>
          <a:p>
            <a:pPr>
              <a:buNone/>
            </a:pPr>
            <a:endParaRPr lang="en-US" dirty="0"/>
          </a:p>
          <a:p>
            <a:pPr>
              <a:buNone/>
            </a:pPr>
            <a:r>
              <a:rPr lang="en-US" dirty="0"/>
              <a:t>NBCC  Code of Ethics</a:t>
            </a:r>
          </a:p>
          <a:p>
            <a:pPr>
              <a:buNone/>
            </a:pPr>
            <a:r>
              <a:rPr lang="en-US" dirty="0"/>
              <a:t>    Free download @  NBCC.org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 – V    published 2013</a:t>
            </a:r>
          </a:p>
        </p:txBody>
      </p:sp>
      <p:sp>
        <p:nvSpPr>
          <p:cNvPr id="3" name="Content Placeholder 2"/>
          <p:cNvSpPr>
            <a:spLocks noGrp="1"/>
          </p:cNvSpPr>
          <p:nvPr>
            <p:ph idx="1"/>
          </p:nvPr>
        </p:nvSpPr>
        <p:spPr>
          <a:xfrm>
            <a:off x="304800" y="1554162"/>
            <a:ext cx="8686800" cy="5151438"/>
          </a:xfrm>
        </p:spPr>
        <p:txBody>
          <a:bodyPr>
            <a:normAutofit/>
          </a:bodyPr>
          <a:lstStyle/>
          <a:p>
            <a:r>
              <a:rPr lang="en-US" dirty="0"/>
              <a:t>485 Diagnoses.</a:t>
            </a:r>
          </a:p>
          <a:p>
            <a:r>
              <a:rPr lang="en-US" dirty="0"/>
              <a:t>15 new categories added.</a:t>
            </a:r>
          </a:p>
          <a:p>
            <a:r>
              <a:rPr lang="en-US" dirty="0"/>
              <a:t>Many diagnoses renamed to be more generic or politically correct.</a:t>
            </a:r>
          </a:p>
          <a:p>
            <a:r>
              <a:rPr lang="en-US" dirty="0"/>
              <a:t>Eliminated the Multi-axial format.</a:t>
            </a:r>
          </a:p>
          <a:p>
            <a:r>
              <a:rPr lang="en-US" dirty="0"/>
              <a:t>New numbering system with letters to match ICD-10 codes and ICD-11 terms.</a:t>
            </a:r>
          </a:p>
          <a:p>
            <a:r>
              <a:rPr lang="en-US" dirty="0"/>
              <a:t>NOS (not otherwise specified) replaced with Unspecified (e.g. Unspecified Depressive Disorder).</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304800"/>
            <a:ext cx="7772400" cy="1143000"/>
          </a:xfrm>
        </p:spPr>
        <p:txBody>
          <a:bodyPr>
            <a:normAutofit fontScale="90000"/>
          </a:bodyPr>
          <a:lstStyle/>
          <a:p>
            <a:pPr algn="ctr"/>
            <a:r>
              <a:rPr lang="en-US" altLang="en-US" sz="4000" i="0" dirty="0"/>
              <a:t>Why do DSM-5’s Revisions Matter?</a:t>
            </a:r>
          </a:p>
        </p:txBody>
      </p:sp>
      <p:sp>
        <p:nvSpPr>
          <p:cNvPr id="24579" name="Content Placeholder 2"/>
          <p:cNvSpPr>
            <a:spLocks noGrp="1"/>
          </p:cNvSpPr>
          <p:nvPr>
            <p:ph idx="1"/>
          </p:nvPr>
        </p:nvSpPr>
        <p:spPr/>
        <p:txBody>
          <a:bodyPr/>
          <a:lstStyle/>
          <a:p>
            <a:r>
              <a:rPr lang="en-US" altLang="en-US" dirty="0"/>
              <a:t>Revisions are designed to produce more accurate diagnostic criteria and nosology</a:t>
            </a:r>
          </a:p>
          <a:p>
            <a:pPr lvl="1">
              <a:buFont typeface="Arial" charset="0"/>
              <a:buChar char="•"/>
            </a:pPr>
            <a:r>
              <a:rPr lang="en-US" altLang="en-US" dirty="0"/>
              <a:t>Earlier diagnosis</a:t>
            </a:r>
          </a:p>
          <a:p>
            <a:pPr lvl="1">
              <a:buFont typeface="Arial" charset="0"/>
              <a:buChar char="•"/>
            </a:pPr>
            <a:r>
              <a:rPr lang="en-US" altLang="en-US" dirty="0"/>
              <a:t>Earlier treatment</a:t>
            </a:r>
          </a:p>
          <a:p>
            <a:pPr lvl="1">
              <a:buFont typeface="Arial" charset="0"/>
              <a:buChar char="•"/>
            </a:pPr>
            <a:r>
              <a:rPr lang="en-US" altLang="en-US" dirty="0"/>
              <a:t>More accurate treatment</a:t>
            </a:r>
          </a:p>
        </p:txBody>
      </p:sp>
      <p:sp>
        <p:nvSpPr>
          <p:cNvPr id="16388" name="Slide Number Placeholder 3"/>
          <p:cNvSpPr>
            <a:spLocks noGrp="1"/>
          </p:cNvSpPr>
          <p:nvPr>
            <p:ph type="sldNum" sz="quarter" idx="12"/>
          </p:nvPr>
        </p:nvSpPr>
        <p:spPr>
          <a:noFill/>
        </p:spPr>
        <p:txBody>
          <a:bodyPr/>
          <a:lstStyle/>
          <a:p>
            <a:fld id="{D0E384A0-379A-48A0-A2B8-D7392800056C}" type="slidenum">
              <a:rPr lang="en-US" altLang="en-US"/>
              <a:pPr/>
              <a:t>21</a:t>
            </a:fld>
            <a:endParaRPr lang="en-US" altLang="en-US" dirty="0"/>
          </a:p>
        </p:txBody>
      </p:sp>
      <p:pic>
        <p:nvPicPr>
          <p:cNvPr id="16389" name="Picture 6" descr="C:\Users\assw01\Pictures\Freud with cigar.jpg"/>
          <p:cNvPicPr>
            <a:picLocks noChangeAspect="1" noChangeArrowheads="1"/>
          </p:cNvPicPr>
          <p:nvPr/>
        </p:nvPicPr>
        <p:blipFill>
          <a:blip r:embed="rId2"/>
          <a:srcRect/>
          <a:stretch>
            <a:fillRect/>
          </a:stretch>
        </p:blipFill>
        <p:spPr bwMode="auto">
          <a:xfrm>
            <a:off x="5867400" y="3276600"/>
            <a:ext cx="2128838" cy="3043238"/>
          </a:xfrm>
          <a:prstGeom prst="rect">
            <a:avLst/>
          </a:prstGeom>
          <a:noFill/>
          <a:ln w="9525">
            <a:noFill/>
            <a:miter lim="800000"/>
            <a:headEnd/>
            <a:tailEnd/>
          </a:ln>
        </p:spPr>
      </p:pic>
      <p:pic>
        <p:nvPicPr>
          <p:cNvPr id="16390" name="Picture 6" descr="C:\Users\assw01\Pictures\Freud's house London.jpg"/>
          <p:cNvPicPr>
            <a:picLocks noChangeAspect="1" noChangeArrowheads="1"/>
          </p:cNvPicPr>
          <p:nvPr/>
        </p:nvPicPr>
        <p:blipFill>
          <a:blip r:embed="rId3"/>
          <a:srcRect/>
          <a:stretch>
            <a:fillRect/>
          </a:stretch>
        </p:blipFill>
        <p:spPr bwMode="auto">
          <a:xfrm>
            <a:off x="2057400" y="4876134"/>
            <a:ext cx="2843723" cy="1906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altLang="en-US" i="0" dirty="0"/>
              <a:t>The Context of Development </a:t>
            </a:r>
            <a:br>
              <a:rPr lang="en-US" altLang="en-US" i="0" dirty="0"/>
            </a:br>
            <a:r>
              <a:rPr lang="en-US" altLang="en-US" i="0" dirty="0"/>
              <a:t>in DSM-5</a:t>
            </a:r>
          </a:p>
        </p:txBody>
      </p:sp>
      <p:sp>
        <p:nvSpPr>
          <p:cNvPr id="3" name="Content Placeholder 2"/>
          <p:cNvSpPr>
            <a:spLocks noGrp="1"/>
          </p:cNvSpPr>
          <p:nvPr>
            <p:ph idx="1"/>
          </p:nvPr>
        </p:nvSpPr>
        <p:spPr>
          <a:xfrm>
            <a:off x="685800" y="1828800"/>
            <a:ext cx="7772400" cy="4114800"/>
          </a:xfrm>
        </p:spPr>
        <p:txBody>
          <a:bodyPr/>
          <a:lstStyle/>
          <a:p>
            <a:pPr>
              <a:defRPr/>
            </a:pPr>
            <a:r>
              <a:rPr lang="en-US" sz="2800" dirty="0"/>
              <a:t>Within the diagnostic criteria</a:t>
            </a:r>
          </a:p>
          <a:p>
            <a:pPr marL="0" indent="0">
              <a:buFontTx/>
              <a:buNone/>
              <a:defRPr/>
            </a:pPr>
            <a:r>
              <a:rPr lang="en-US" sz="2800" dirty="0"/>
              <a:t>	Examples of how criteria may present</a:t>
            </a:r>
          </a:p>
          <a:p>
            <a:pPr marL="0" indent="0">
              <a:buFontTx/>
              <a:buNone/>
              <a:defRPr/>
            </a:pPr>
            <a:r>
              <a:rPr lang="en-US" sz="2800" dirty="0"/>
              <a:t>          in children and adolescents</a:t>
            </a:r>
          </a:p>
          <a:p>
            <a:pPr>
              <a:defRPr/>
            </a:pPr>
            <a:r>
              <a:rPr lang="en-US" sz="2800" dirty="0"/>
              <a:t>Within the organization of chapters</a:t>
            </a:r>
          </a:p>
          <a:p>
            <a:pPr marL="0" indent="0">
              <a:buFontTx/>
              <a:buNone/>
              <a:defRPr/>
            </a:pPr>
            <a:r>
              <a:rPr lang="en-US" sz="2800" dirty="0"/>
              <a:t>	Diagnoses arranged in lifespan </a:t>
            </a:r>
          </a:p>
          <a:p>
            <a:pPr marL="0" indent="0">
              <a:buFontTx/>
              <a:buNone/>
              <a:defRPr/>
            </a:pPr>
            <a:r>
              <a:rPr lang="en-US" sz="2800" dirty="0"/>
              <a:t>	fashion, with disorders usually </a:t>
            </a:r>
          </a:p>
          <a:p>
            <a:pPr marL="0" indent="0">
              <a:buFontTx/>
              <a:buNone/>
              <a:defRPr/>
            </a:pPr>
            <a:r>
              <a:rPr lang="en-US" sz="2800" dirty="0"/>
              <a:t>	diagnosed earlier in life placed first</a:t>
            </a:r>
          </a:p>
          <a:p>
            <a:pPr marL="0" indent="0">
              <a:buFontTx/>
              <a:buNone/>
              <a:defRPr/>
            </a:pPr>
            <a:endParaRPr lang="en-US" sz="2800" dirty="0"/>
          </a:p>
        </p:txBody>
      </p:sp>
      <p:sp>
        <p:nvSpPr>
          <p:cNvPr id="17412" name="Slide Number Placeholder 3"/>
          <p:cNvSpPr>
            <a:spLocks noGrp="1"/>
          </p:cNvSpPr>
          <p:nvPr>
            <p:ph type="sldNum" sz="quarter" idx="12"/>
          </p:nvPr>
        </p:nvSpPr>
        <p:spPr>
          <a:noFill/>
        </p:spPr>
        <p:txBody>
          <a:bodyPr/>
          <a:lstStyle/>
          <a:p>
            <a:fld id="{A2EF34E3-4286-41A8-9AC2-A4602974D22C}" type="slidenum">
              <a:rPr lang="en-US" altLang="en-US"/>
              <a:pPr/>
              <a:t>22</a:t>
            </a:fld>
            <a:endParaRPr lang="en-US" altLang="en-US" dirty="0"/>
          </a:p>
        </p:txBody>
      </p:sp>
      <p:pic>
        <p:nvPicPr>
          <p:cNvPr id="17413" name="Picture 5" descr="C:\Users\assw01\Desktop\brain in jar.jpg"/>
          <p:cNvPicPr>
            <a:picLocks noChangeAspect="1" noChangeArrowheads="1"/>
          </p:cNvPicPr>
          <p:nvPr/>
        </p:nvPicPr>
        <p:blipFill>
          <a:blip r:embed="rId2"/>
          <a:srcRect/>
          <a:stretch>
            <a:fillRect/>
          </a:stretch>
        </p:blipFill>
        <p:spPr bwMode="auto">
          <a:xfrm>
            <a:off x="7086600" y="3924300"/>
            <a:ext cx="12573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US" altLang="en-US" i="0" dirty="0"/>
              <a:t>Diagnostic Categories in DSM-5</a:t>
            </a:r>
          </a:p>
        </p:txBody>
      </p:sp>
      <p:sp>
        <p:nvSpPr>
          <p:cNvPr id="26627" name="Content Placeholder 2"/>
          <p:cNvSpPr>
            <a:spLocks noGrp="1"/>
          </p:cNvSpPr>
          <p:nvPr>
            <p:ph idx="1"/>
          </p:nvPr>
        </p:nvSpPr>
        <p:spPr/>
        <p:txBody>
          <a:bodyPr/>
          <a:lstStyle/>
          <a:p>
            <a:r>
              <a:rPr lang="en-US" altLang="en-US" sz="2800" dirty="0"/>
              <a:t>Revised organization of DSM’s diagnostic categories</a:t>
            </a:r>
          </a:p>
          <a:p>
            <a:pPr lvl="1">
              <a:buFont typeface="Courier New" pitchFamily="49" charset="0"/>
              <a:buChar char="o"/>
            </a:pPr>
            <a:r>
              <a:rPr lang="en-US" altLang="en-US" dirty="0"/>
              <a:t>Use of dimensions can inform a “meta-structure” that clarifies etiologic and pathophysiological relationships between disorders</a:t>
            </a:r>
          </a:p>
          <a:p>
            <a:pPr lvl="1">
              <a:buFont typeface="Courier New" pitchFamily="49" charset="0"/>
              <a:buChar char="o"/>
            </a:pPr>
            <a:r>
              <a:rPr lang="en-US" altLang="en-US" dirty="0"/>
              <a:t>The “spectra” approach</a:t>
            </a:r>
          </a:p>
          <a:p>
            <a:pPr lvl="2">
              <a:buFont typeface="Wingdings" pitchFamily="2" charset="2"/>
              <a:buChar char="ü"/>
            </a:pPr>
            <a:r>
              <a:rPr lang="en-US" altLang="en-US" sz="2800" dirty="0"/>
              <a:t>Autism Spectrum Disorder</a:t>
            </a:r>
          </a:p>
          <a:p>
            <a:pPr lvl="2">
              <a:buFont typeface="Wingdings" pitchFamily="2" charset="2"/>
              <a:buChar char="ü"/>
            </a:pPr>
            <a:r>
              <a:rPr lang="en-US" altLang="en-US" sz="2800" dirty="0"/>
              <a:t>Schizophrenia Spectrum Disorders</a:t>
            </a:r>
          </a:p>
        </p:txBody>
      </p:sp>
      <p:sp>
        <p:nvSpPr>
          <p:cNvPr id="18436" name="Slide Number Placeholder 3"/>
          <p:cNvSpPr>
            <a:spLocks noGrp="1"/>
          </p:cNvSpPr>
          <p:nvPr>
            <p:ph type="sldNum" sz="quarter" idx="12"/>
          </p:nvPr>
        </p:nvSpPr>
        <p:spPr>
          <a:noFill/>
        </p:spPr>
        <p:txBody>
          <a:bodyPr/>
          <a:lstStyle/>
          <a:p>
            <a:fld id="{212D1680-A4F2-494A-890D-B5EF39A64E58}" type="slidenum">
              <a:rPr lang="en-US" altLang="en-US"/>
              <a:pPr/>
              <a:t>23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i="0" dirty="0"/>
              <a:t>DSM-5 </a:t>
            </a:r>
            <a:br>
              <a:rPr lang="en-US" altLang="en-US" i="0" dirty="0"/>
            </a:br>
            <a:r>
              <a:rPr lang="en-US" altLang="en-US" i="0" dirty="0"/>
              <a:t>Organizational Structure</a:t>
            </a:r>
          </a:p>
        </p:txBody>
      </p:sp>
      <p:sp>
        <p:nvSpPr>
          <p:cNvPr id="28675" name="Content Placeholder 2"/>
          <p:cNvSpPr>
            <a:spLocks noGrp="1"/>
          </p:cNvSpPr>
          <p:nvPr>
            <p:ph idx="1"/>
          </p:nvPr>
        </p:nvSpPr>
        <p:spPr/>
        <p:txBody>
          <a:bodyPr/>
          <a:lstStyle/>
          <a:p>
            <a:pPr>
              <a:defRPr/>
            </a:pPr>
            <a:r>
              <a:rPr lang="en-US" dirty="0"/>
              <a:t>Neurodevelopmental Disorders</a:t>
            </a:r>
          </a:p>
          <a:p>
            <a:pPr>
              <a:defRPr/>
            </a:pPr>
            <a:r>
              <a:rPr lang="en-US" dirty="0"/>
              <a:t>Schizophrenia Spectrum and Other Psychotic Disorders</a:t>
            </a:r>
          </a:p>
          <a:p>
            <a:pPr>
              <a:defRPr/>
            </a:pPr>
            <a:r>
              <a:rPr lang="en-US" dirty="0"/>
              <a:t>Bipolar and Related Disorders</a:t>
            </a:r>
          </a:p>
          <a:p>
            <a:pPr>
              <a:defRPr/>
            </a:pPr>
            <a:r>
              <a:rPr lang="en-US" dirty="0"/>
              <a:t>Depressive Disorders</a:t>
            </a:r>
          </a:p>
          <a:p>
            <a:pPr>
              <a:defRPr/>
            </a:pPr>
            <a:r>
              <a:rPr lang="en-US" dirty="0"/>
              <a:t>Anxiety Disorders</a:t>
            </a:r>
          </a:p>
          <a:p>
            <a:pPr marL="0" indent="0">
              <a:buFontTx/>
              <a:buNone/>
              <a:defRPr/>
            </a:pPr>
            <a:endParaRPr lang="en-US" dirty="0"/>
          </a:p>
          <a:p>
            <a:pPr>
              <a:defRPr/>
            </a:pPr>
            <a:endParaRPr lang="en-US" dirty="0"/>
          </a:p>
        </p:txBody>
      </p:sp>
      <p:sp>
        <p:nvSpPr>
          <p:cNvPr id="19460" name="Slide Number Placeholder 3"/>
          <p:cNvSpPr>
            <a:spLocks noGrp="1"/>
          </p:cNvSpPr>
          <p:nvPr>
            <p:ph type="sldNum" sz="quarter" idx="12"/>
          </p:nvPr>
        </p:nvSpPr>
        <p:spPr>
          <a:noFill/>
        </p:spPr>
        <p:txBody>
          <a:bodyPr/>
          <a:lstStyle/>
          <a:p>
            <a:fld id="{A6E85184-CDC3-4863-9C98-F51A6CE22847}" type="slidenum">
              <a:rPr lang="en-US" altLang="en-US"/>
              <a:pPr/>
              <a:t>24</a:t>
            </a:fld>
            <a:endParaRPr lang="en-US" altLang="en-US" dirty="0"/>
          </a:p>
        </p:txBody>
      </p:sp>
      <p:pic>
        <p:nvPicPr>
          <p:cNvPr id="19461" name="Picture 5" descr="C:\Users\assw01\Desktop\brain in head.jpg"/>
          <p:cNvPicPr>
            <a:picLocks noChangeAspect="1" noChangeArrowheads="1"/>
          </p:cNvPicPr>
          <p:nvPr/>
        </p:nvPicPr>
        <p:blipFill>
          <a:blip r:embed="rId2"/>
          <a:srcRect/>
          <a:stretch>
            <a:fillRect/>
          </a:stretch>
        </p:blipFill>
        <p:spPr bwMode="auto">
          <a:xfrm>
            <a:off x="6172200" y="3657600"/>
            <a:ext cx="25146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US" altLang="en-US" i="0" dirty="0"/>
              <a:t>DSM-5 </a:t>
            </a:r>
            <a:br>
              <a:rPr lang="en-US" altLang="en-US" i="0" dirty="0"/>
            </a:br>
            <a:r>
              <a:rPr lang="en-US" altLang="en-US" i="0" dirty="0"/>
              <a:t>Organizational Structure</a:t>
            </a:r>
          </a:p>
        </p:txBody>
      </p:sp>
      <p:sp>
        <p:nvSpPr>
          <p:cNvPr id="29699" name="Content Placeholder 2"/>
          <p:cNvSpPr>
            <a:spLocks noGrp="1"/>
          </p:cNvSpPr>
          <p:nvPr>
            <p:ph idx="1"/>
          </p:nvPr>
        </p:nvSpPr>
        <p:spPr/>
        <p:txBody>
          <a:bodyPr/>
          <a:lstStyle/>
          <a:p>
            <a:r>
              <a:rPr lang="en-US" altLang="en-US" dirty="0"/>
              <a:t>Obsessive-Compulsive and Related Disorders</a:t>
            </a:r>
          </a:p>
          <a:p>
            <a:r>
              <a:rPr lang="en-US" altLang="en-US" dirty="0"/>
              <a:t>Trauma- and Stressor-Related Disorders</a:t>
            </a:r>
          </a:p>
          <a:p>
            <a:r>
              <a:rPr lang="en-US" altLang="en-US" dirty="0"/>
              <a:t>Dissociative Disorders</a:t>
            </a:r>
          </a:p>
          <a:p>
            <a:r>
              <a:rPr lang="en-US" altLang="en-US" dirty="0"/>
              <a:t>Somatic Symptom and Related Disorders</a:t>
            </a:r>
          </a:p>
          <a:p>
            <a:r>
              <a:rPr lang="en-US" altLang="en-US" dirty="0"/>
              <a:t>Feeding and Eating Disorders</a:t>
            </a:r>
          </a:p>
          <a:p>
            <a:r>
              <a:rPr lang="en-US" altLang="en-US" dirty="0"/>
              <a:t>Elimination Disorders</a:t>
            </a:r>
          </a:p>
        </p:txBody>
      </p:sp>
      <p:sp>
        <p:nvSpPr>
          <p:cNvPr id="20484" name="Slide Number Placeholder 3"/>
          <p:cNvSpPr>
            <a:spLocks noGrp="1"/>
          </p:cNvSpPr>
          <p:nvPr>
            <p:ph type="sldNum" sz="quarter" idx="12"/>
          </p:nvPr>
        </p:nvSpPr>
        <p:spPr>
          <a:noFill/>
        </p:spPr>
        <p:txBody>
          <a:bodyPr/>
          <a:lstStyle/>
          <a:p>
            <a:fld id="{8A287DE7-077E-465D-94A1-12F4D47A496E}" type="slidenum">
              <a:rPr lang="en-US" altLang="en-US"/>
              <a:pPr/>
              <a:t>25</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en-US" altLang="en-US" i="0" dirty="0"/>
              <a:t>DSM-5 </a:t>
            </a:r>
            <a:br>
              <a:rPr lang="en-US" altLang="en-US" i="0" dirty="0"/>
            </a:br>
            <a:r>
              <a:rPr lang="en-US" altLang="en-US" i="0" dirty="0"/>
              <a:t>Organizational Structure</a:t>
            </a:r>
          </a:p>
        </p:txBody>
      </p:sp>
      <p:sp>
        <p:nvSpPr>
          <p:cNvPr id="30723" name="Content Placeholder 2"/>
          <p:cNvSpPr>
            <a:spLocks noGrp="1"/>
          </p:cNvSpPr>
          <p:nvPr>
            <p:ph idx="1"/>
          </p:nvPr>
        </p:nvSpPr>
        <p:spPr/>
        <p:txBody>
          <a:bodyPr/>
          <a:lstStyle/>
          <a:p>
            <a:r>
              <a:rPr lang="en-US" altLang="en-US" dirty="0"/>
              <a:t>Sleep-Wake Disorders</a:t>
            </a:r>
          </a:p>
          <a:p>
            <a:r>
              <a:rPr lang="en-US" altLang="en-US" dirty="0"/>
              <a:t>Sexual Dysfunctions </a:t>
            </a:r>
          </a:p>
          <a:p>
            <a:r>
              <a:rPr lang="en-US" altLang="en-US" dirty="0"/>
              <a:t>Gender Dysphoria</a:t>
            </a:r>
          </a:p>
          <a:p>
            <a:r>
              <a:rPr lang="en-US" altLang="en-US" dirty="0"/>
              <a:t>Disruptive, Impulse Control, and Conduct Disorders</a:t>
            </a:r>
          </a:p>
          <a:p>
            <a:r>
              <a:rPr lang="en-US" altLang="en-US" dirty="0"/>
              <a:t>Substance-Related and Addictive Disorders</a:t>
            </a:r>
          </a:p>
          <a:p>
            <a:r>
              <a:rPr lang="en-US" altLang="en-US" dirty="0"/>
              <a:t>Neurocognitive Disorders</a:t>
            </a:r>
          </a:p>
          <a:p>
            <a:endParaRPr lang="en-US" altLang="en-US" dirty="0"/>
          </a:p>
        </p:txBody>
      </p:sp>
      <p:sp>
        <p:nvSpPr>
          <p:cNvPr id="21508" name="Slide Number Placeholder 3"/>
          <p:cNvSpPr>
            <a:spLocks noGrp="1"/>
          </p:cNvSpPr>
          <p:nvPr>
            <p:ph type="sldNum" sz="quarter" idx="12"/>
          </p:nvPr>
        </p:nvSpPr>
        <p:spPr>
          <a:noFill/>
        </p:spPr>
        <p:txBody>
          <a:bodyPr/>
          <a:lstStyle/>
          <a:p>
            <a:fld id="{6E956EFD-6219-4BB6-8A6A-B5C6A4AD1DC1}" type="slidenum">
              <a:rPr lang="en-US" altLang="en-US"/>
              <a:pPr/>
              <a:t>26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altLang="en-US" i="0" dirty="0"/>
              <a:t>DSM-5 </a:t>
            </a:r>
            <a:br>
              <a:rPr lang="en-US" altLang="en-US" i="0" dirty="0"/>
            </a:br>
            <a:r>
              <a:rPr lang="en-US" altLang="en-US" i="0" dirty="0"/>
              <a:t>Organizational Structure</a:t>
            </a:r>
            <a:endParaRPr lang="en-US" altLang="en-US" dirty="0"/>
          </a:p>
        </p:txBody>
      </p:sp>
      <p:sp>
        <p:nvSpPr>
          <p:cNvPr id="3" name="Content Placeholder 2"/>
          <p:cNvSpPr>
            <a:spLocks noGrp="1"/>
          </p:cNvSpPr>
          <p:nvPr>
            <p:ph idx="1"/>
          </p:nvPr>
        </p:nvSpPr>
        <p:spPr/>
        <p:txBody>
          <a:bodyPr/>
          <a:lstStyle/>
          <a:p>
            <a:r>
              <a:rPr lang="en-US" altLang="en-US" dirty="0"/>
              <a:t>Personality Disorders</a:t>
            </a:r>
          </a:p>
          <a:p>
            <a:r>
              <a:rPr lang="en-US" altLang="en-US" dirty="0"/>
              <a:t>Paraphilic Disorders</a:t>
            </a:r>
          </a:p>
          <a:p>
            <a:r>
              <a:rPr lang="en-US" altLang="en-US" dirty="0"/>
              <a:t>Other Mental Disorders  </a:t>
            </a:r>
          </a:p>
          <a:p>
            <a:r>
              <a:rPr lang="en-US" altLang="en-US" dirty="0"/>
              <a:t>Medication-Induced Movement Disorders and Other adverse Effects of Medication</a:t>
            </a:r>
          </a:p>
          <a:p>
            <a:r>
              <a:rPr lang="en-US" altLang="en-US" dirty="0"/>
              <a:t>Other Conditions That May Be a Focus of Clinical Attention</a:t>
            </a:r>
          </a:p>
          <a:p>
            <a:endParaRPr lang="en-US" altLang="en-US" dirty="0"/>
          </a:p>
          <a:p>
            <a:endParaRPr lang="en-US" altLang="en-US" dirty="0"/>
          </a:p>
          <a:p>
            <a:endParaRPr lang="en-US" altLang="en-US" dirty="0"/>
          </a:p>
        </p:txBody>
      </p:sp>
      <p:sp>
        <p:nvSpPr>
          <p:cNvPr id="22532" name="Slide Number Placeholder 3"/>
          <p:cNvSpPr>
            <a:spLocks noGrp="1"/>
          </p:cNvSpPr>
          <p:nvPr>
            <p:ph type="sldNum" sz="quarter" idx="12"/>
          </p:nvPr>
        </p:nvSpPr>
        <p:spPr>
          <a:noFill/>
        </p:spPr>
        <p:txBody>
          <a:bodyPr/>
          <a:lstStyle/>
          <a:p>
            <a:fld id="{6C148ACF-252B-4DEB-B6B9-15D36427938F}" type="slidenum">
              <a:rPr lang="en-US" altLang="en-US"/>
              <a:pPr/>
              <a:t>27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304800" y="1554162"/>
            <a:ext cx="8686800" cy="4999038"/>
          </a:xfrm>
        </p:spPr>
        <p:txBody>
          <a:bodyPr>
            <a:normAutofit/>
          </a:bodyPr>
          <a:lstStyle/>
          <a:p>
            <a:r>
              <a:rPr lang="en-US" b="1" dirty="0"/>
              <a:t>Etiology</a:t>
            </a:r>
            <a:r>
              <a:rPr lang="en-US" dirty="0"/>
              <a:t>: the study of the cause, origin, or reasons.</a:t>
            </a:r>
          </a:p>
          <a:p>
            <a:r>
              <a:rPr lang="en-US" b="1" dirty="0"/>
              <a:t>Epidemiological:</a:t>
            </a:r>
            <a:r>
              <a:rPr lang="en-US" dirty="0"/>
              <a:t> the study of the frequency and distribution within various populations.</a:t>
            </a:r>
          </a:p>
          <a:p>
            <a:r>
              <a:rPr lang="en-US" b="1" dirty="0"/>
              <a:t>Incident:</a:t>
            </a:r>
            <a:r>
              <a:rPr lang="en-US" dirty="0"/>
              <a:t> refers to the number of new cases in a given timeframe.</a:t>
            </a:r>
          </a:p>
          <a:p>
            <a:r>
              <a:rPr lang="en-US" b="1" dirty="0"/>
              <a:t>Prevalence: </a:t>
            </a:r>
            <a:r>
              <a:rPr lang="en-US" dirty="0"/>
              <a:t>refers to the number of existing cases.</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27C9283F-1844-46B8-B7C0-2350597FDE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804" y="128102"/>
            <a:ext cx="8802392" cy="660179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Syllabus</a:t>
            </a:r>
          </a:p>
        </p:txBody>
      </p:sp>
      <p:sp>
        <p:nvSpPr>
          <p:cNvPr id="3" name="Content Placeholder 2"/>
          <p:cNvSpPr>
            <a:spLocks noGrp="1"/>
          </p:cNvSpPr>
          <p:nvPr>
            <p:ph idx="1"/>
          </p:nvPr>
        </p:nvSpPr>
        <p:spPr/>
        <p:txBody>
          <a:bodyPr>
            <a:normAutofit lnSpcReduction="10000"/>
          </a:bodyPr>
          <a:lstStyle/>
          <a:p>
            <a:r>
              <a:rPr lang="en-US" dirty="0"/>
              <a:t>Grading:</a:t>
            </a:r>
          </a:p>
          <a:p>
            <a:pPr>
              <a:buNone/>
            </a:pPr>
            <a:r>
              <a:rPr lang="en-US" dirty="0"/>
              <a:t>	Weekly Vignettes			10 %</a:t>
            </a:r>
          </a:p>
          <a:p>
            <a:pPr>
              <a:buNone/>
            </a:pPr>
            <a:endParaRPr lang="en-US" dirty="0"/>
          </a:p>
          <a:p>
            <a:pPr>
              <a:buNone/>
            </a:pPr>
            <a:r>
              <a:rPr lang="en-US" dirty="0"/>
              <a:t>	Mid-term Examination		30 %</a:t>
            </a:r>
          </a:p>
          <a:p>
            <a:pPr>
              <a:buNone/>
            </a:pPr>
            <a:endParaRPr lang="en-US" dirty="0"/>
          </a:p>
          <a:p>
            <a:pPr>
              <a:buNone/>
            </a:pPr>
            <a:r>
              <a:rPr lang="en-US" dirty="0"/>
              <a:t>	Case Study Paper		30 %		</a:t>
            </a:r>
          </a:p>
          <a:p>
            <a:pPr>
              <a:buNone/>
            </a:pPr>
            <a:r>
              <a:rPr lang="en-US" dirty="0"/>
              <a:t>			Due Week 8</a:t>
            </a:r>
          </a:p>
          <a:p>
            <a:pPr>
              <a:buNone/>
            </a:pPr>
            <a:endParaRPr lang="en-US" dirty="0"/>
          </a:p>
          <a:p>
            <a:pPr>
              <a:buNone/>
            </a:pPr>
            <a:r>
              <a:rPr lang="en-US" dirty="0"/>
              <a:t>	Final Examination			30 %</a:t>
            </a:r>
          </a:p>
          <a:p>
            <a:pPr>
              <a:buNone/>
            </a:pPr>
            <a:endParaRPr lang="en-US" dirty="0"/>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65.JPG"/>
          <p:cNvPicPr>
            <a:picLocks noGrp="1" noChangeAspect="1"/>
          </p:cNvPicPr>
          <p:nvPr>
            <p:ph idx="1"/>
          </p:nvPr>
        </p:nvPicPr>
        <p:blipFill>
          <a:blip r:embed="rId2" cstate="print"/>
          <a:stretch>
            <a:fillRect/>
          </a:stretch>
        </p:blipFill>
        <p:spPr>
          <a:xfrm>
            <a:off x="457200" y="152400"/>
            <a:ext cx="8382000" cy="651472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67.JPG"/>
          <p:cNvPicPr>
            <a:picLocks noGrp="1" noChangeAspect="1"/>
          </p:cNvPicPr>
          <p:nvPr>
            <p:ph idx="1"/>
          </p:nvPr>
        </p:nvPicPr>
        <p:blipFill>
          <a:blip r:embed="rId2" cstate="print"/>
          <a:stretch>
            <a:fillRect/>
          </a:stretch>
        </p:blipFill>
        <p:spPr>
          <a:xfrm>
            <a:off x="-762000" y="-609600"/>
            <a:ext cx="10210800" cy="13221679"/>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66.JPG"/>
          <p:cNvPicPr>
            <a:picLocks noGrp="1" noChangeAspect="1"/>
          </p:cNvPicPr>
          <p:nvPr>
            <p:ph idx="1"/>
          </p:nvPr>
        </p:nvPicPr>
        <p:blipFill>
          <a:blip r:embed="rId2" cstate="print"/>
          <a:stretch>
            <a:fillRect/>
          </a:stretch>
        </p:blipFill>
        <p:spPr>
          <a:xfrm>
            <a:off x="0" y="-855674"/>
            <a:ext cx="9143999" cy="10837874"/>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68.JPG"/>
          <p:cNvPicPr>
            <a:picLocks noGrp="1" noChangeAspect="1"/>
          </p:cNvPicPr>
          <p:nvPr>
            <p:ph idx="1"/>
          </p:nvPr>
        </p:nvPicPr>
        <p:blipFill>
          <a:blip r:embed="rId2" cstate="print"/>
          <a:stretch>
            <a:fillRect/>
          </a:stretch>
        </p:blipFill>
        <p:spPr>
          <a:xfrm>
            <a:off x="0" y="-457200"/>
            <a:ext cx="9127067" cy="10229606"/>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09.JPG"/>
          <p:cNvPicPr>
            <a:picLocks noGrp="1" noChangeAspect="1"/>
          </p:cNvPicPr>
          <p:nvPr>
            <p:ph idx="1"/>
          </p:nvPr>
        </p:nvPicPr>
        <p:blipFill>
          <a:blip r:embed="rId2" cstate="print"/>
          <a:stretch>
            <a:fillRect/>
          </a:stretch>
        </p:blipFill>
        <p:spPr>
          <a:xfrm rot="16200000">
            <a:off x="1253881" y="-796680"/>
            <a:ext cx="6629400" cy="8527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BFF2-7FEB-4F90-BA22-55B31487A71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469A176-0138-4EF1-A41B-830E5D2127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67" y="0"/>
            <a:ext cx="9130874" cy="6934200"/>
          </a:xfrm>
        </p:spPr>
      </p:pic>
    </p:spTree>
    <p:extLst>
      <p:ext uri="{BB962C8B-B14F-4D97-AF65-F5344CB8AC3E}">
        <p14:creationId xmlns:p14="http://schemas.microsoft.com/office/powerpoint/2010/main" val="2062369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theory</a:t>
            </a:r>
          </a:p>
        </p:txBody>
      </p:sp>
      <p:sp>
        <p:nvSpPr>
          <p:cNvPr id="3" name="Content Placeholder 2"/>
          <p:cNvSpPr>
            <a:spLocks noGrp="1"/>
          </p:cNvSpPr>
          <p:nvPr>
            <p:ph idx="1"/>
          </p:nvPr>
        </p:nvSpPr>
        <p:spPr/>
        <p:txBody>
          <a:bodyPr/>
          <a:lstStyle/>
          <a:p>
            <a:pPr>
              <a:buNone/>
            </a:pPr>
            <a:r>
              <a:rPr lang="en-US" b="1" dirty="0"/>
              <a:t>Principle of Hierarchy.  </a:t>
            </a:r>
            <a:r>
              <a:rPr lang="en-US" dirty="0"/>
              <a:t>Address the most severe possible diagnosis then work down the list of possible diagnoses.</a:t>
            </a:r>
          </a:p>
          <a:p>
            <a:pPr>
              <a:buNone/>
            </a:pPr>
            <a:endParaRPr lang="en-US" b="1" dirty="0"/>
          </a:p>
          <a:p>
            <a:pPr>
              <a:buNone/>
            </a:pPr>
            <a:r>
              <a:rPr lang="en-US" b="1" dirty="0"/>
              <a:t>Principle of Parsimony:</a:t>
            </a:r>
            <a:r>
              <a:rPr lang="en-US" dirty="0"/>
              <a:t>  What is the simplest and “cleanest” diagnosis or diagnoses to account for all of the symptoms and behaviors.  KISS.</a:t>
            </a:r>
            <a:r>
              <a:rPr lang="en-US" b="1"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r>
              <a:rPr lang="en-US" dirty="0"/>
              <a:t>Assessment Process</a:t>
            </a:r>
          </a:p>
        </p:txBody>
      </p:sp>
      <p:sp>
        <p:nvSpPr>
          <p:cNvPr id="3" name="Content Placeholder 2"/>
          <p:cNvSpPr>
            <a:spLocks noGrp="1"/>
          </p:cNvSpPr>
          <p:nvPr>
            <p:ph idx="1"/>
          </p:nvPr>
        </p:nvSpPr>
        <p:spPr>
          <a:xfrm>
            <a:off x="457200" y="1295400"/>
            <a:ext cx="8229600" cy="5410200"/>
          </a:xfrm>
        </p:spPr>
        <p:txBody>
          <a:bodyPr>
            <a:normAutofit lnSpcReduction="10000"/>
          </a:bodyPr>
          <a:lstStyle/>
          <a:p>
            <a:pPr>
              <a:buNone/>
            </a:pPr>
            <a:r>
              <a:rPr lang="en-US" dirty="0"/>
              <a:t>History:  Case study &amp; Review of Records</a:t>
            </a:r>
          </a:p>
          <a:p>
            <a:endParaRPr lang="en-US" dirty="0"/>
          </a:p>
          <a:p>
            <a:pPr>
              <a:buNone/>
            </a:pPr>
            <a:r>
              <a:rPr lang="en-US" dirty="0"/>
              <a:t>Interview: Psychosocial &amp; Mental Status </a:t>
            </a:r>
          </a:p>
          <a:p>
            <a:pPr>
              <a:buNone/>
            </a:pPr>
            <a:r>
              <a:rPr lang="en-US" dirty="0"/>
              <a:t>                       Examination</a:t>
            </a:r>
          </a:p>
          <a:p>
            <a:pPr>
              <a:buNone/>
            </a:pPr>
            <a:endParaRPr lang="en-US" dirty="0"/>
          </a:p>
          <a:p>
            <a:pPr>
              <a:buNone/>
            </a:pPr>
            <a:r>
              <a:rPr lang="en-US" dirty="0"/>
              <a:t>Behavioral Observations</a:t>
            </a:r>
          </a:p>
          <a:p>
            <a:pPr>
              <a:buNone/>
            </a:pPr>
            <a:endParaRPr lang="en-US" dirty="0"/>
          </a:p>
          <a:p>
            <a:pPr>
              <a:buNone/>
            </a:pPr>
            <a:r>
              <a:rPr lang="en-US" dirty="0"/>
              <a:t>Norm Referenced Testing &amp; Referrals </a:t>
            </a:r>
          </a:p>
          <a:p>
            <a:pPr>
              <a:buNone/>
            </a:pPr>
            <a:endParaRPr lang="en-US" dirty="0"/>
          </a:p>
          <a:p>
            <a:pPr>
              <a:buNone/>
            </a:pPr>
            <a:r>
              <a:rPr lang="en-US" dirty="0"/>
              <a:t>Resolve diagnostic uncertainties </a:t>
            </a:r>
          </a:p>
          <a:p>
            <a:pPr>
              <a:buNone/>
            </a:pPr>
            <a:endParaRPr lang="en-US" dirty="0"/>
          </a:p>
          <a:p>
            <a:pPr>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40.JPG"/>
          <p:cNvPicPr>
            <a:picLocks noGrp="1" noChangeAspect="1"/>
          </p:cNvPicPr>
          <p:nvPr>
            <p:ph idx="1"/>
          </p:nvPr>
        </p:nvPicPr>
        <p:blipFill>
          <a:blip r:embed="rId2" cstate="print"/>
          <a:stretch>
            <a:fillRect/>
          </a:stretch>
        </p:blipFill>
        <p:spPr>
          <a:xfrm>
            <a:off x="1752600" y="-914400"/>
            <a:ext cx="6631806" cy="80772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1BDA-889B-488F-9FA1-5B83AA117AF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B1FA565-D6E3-494E-BA61-4E67B52C95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399" y="0"/>
            <a:ext cx="5881035" cy="7162800"/>
          </a:xfrm>
        </p:spPr>
      </p:pic>
    </p:spTree>
    <p:extLst>
      <p:ext uri="{BB962C8B-B14F-4D97-AF65-F5344CB8AC3E}">
        <p14:creationId xmlns:p14="http://schemas.microsoft.com/office/powerpoint/2010/main" val="336549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Course Grade</a:t>
            </a:r>
          </a:p>
        </p:txBody>
      </p:sp>
      <p:sp>
        <p:nvSpPr>
          <p:cNvPr id="3" name="Content Placeholder 2"/>
          <p:cNvSpPr>
            <a:spLocks noGrp="1"/>
          </p:cNvSpPr>
          <p:nvPr>
            <p:ph idx="1"/>
          </p:nvPr>
        </p:nvSpPr>
        <p:spPr/>
        <p:txBody>
          <a:bodyPr/>
          <a:lstStyle/>
          <a:p>
            <a:r>
              <a:rPr lang="en-US" dirty="0"/>
              <a:t>A = 100 – 90 	percentage points</a:t>
            </a:r>
          </a:p>
          <a:p>
            <a:endParaRPr lang="en-US" dirty="0"/>
          </a:p>
          <a:p>
            <a:r>
              <a:rPr lang="en-US" dirty="0"/>
              <a:t>B = 80 – 89 	percentage points</a:t>
            </a:r>
          </a:p>
          <a:p>
            <a:endParaRPr lang="en-US" dirty="0"/>
          </a:p>
          <a:p>
            <a:r>
              <a:rPr lang="en-US" dirty="0"/>
              <a:t>C = 70 – 79	percentage points</a:t>
            </a:r>
          </a:p>
          <a:p>
            <a:endParaRPr lang="en-US" dirty="0"/>
          </a:p>
          <a:p>
            <a:r>
              <a:rPr lang="en-US" dirty="0"/>
              <a:t>D = 60 – 69	percentage points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7  Steps  for  making  a  diagnosis</a:t>
            </a:r>
          </a:p>
        </p:txBody>
      </p:sp>
      <p:sp>
        <p:nvSpPr>
          <p:cNvPr id="3" name="Content Placeholder 2"/>
          <p:cNvSpPr>
            <a:spLocks noGrp="1"/>
          </p:cNvSpPr>
          <p:nvPr>
            <p:ph idx="1"/>
          </p:nvPr>
        </p:nvSpPr>
        <p:spPr/>
        <p:txBody>
          <a:bodyPr/>
          <a:lstStyle/>
          <a:p>
            <a:pPr marL="514350" indent="-514350">
              <a:buAutoNum type="arabicPeriod"/>
            </a:pPr>
            <a:r>
              <a:rPr lang="en-US" dirty="0"/>
              <a:t>Collect data.</a:t>
            </a:r>
          </a:p>
          <a:p>
            <a:pPr marL="514350" indent="-514350">
              <a:buAutoNum type="arabicPeriod"/>
            </a:pPr>
            <a:r>
              <a:rPr lang="en-US" dirty="0"/>
              <a:t>Identifying pathologies.</a:t>
            </a:r>
          </a:p>
          <a:p>
            <a:pPr marL="514350" indent="-514350">
              <a:buAutoNum type="arabicPeriod"/>
            </a:pPr>
            <a:r>
              <a:rPr lang="en-US" dirty="0"/>
              <a:t>Evaluate reliability of the data.</a:t>
            </a:r>
          </a:p>
          <a:p>
            <a:pPr marL="514350" indent="-514350">
              <a:buAutoNum type="arabicPeriod"/>
            </a:pPr>
            <a:r>
              <a:rPr lang="en-US" dirty="0"/>
              <a:t>Determine overall distinctive features.</a:t>
            </a:r>
          </a:p>
          <a:p>
            <a:pPr marL="514350" indent="-514350">
              <a:buAutoNum type="arabicPeriod"/>
            </a:pPr>
            <a:r>
              <a:rPr lang="en-US" dirty="0"/>
              <a:t>Arriving at the Diagnosis.</a:t>
            </a:r>
          </a:p>
          <a:p>
            <a:pPr marL="514350" indent="-514350">
              <a:buAutoNum type="arabicPeriod"/>
            </a:pPr>
            <a:r>
              <a:rPr lang="en-US" dirty="0"/>
              <a:t>Check diagnostic criteria.</a:t>
            </a:r>
          </a:p>
          <a:p>
            <a:pPr marL="514350" indent="-514350">
              <a:buAutoNum type="arabicPeriod"/>
            </a:pPr>
            <a:r>
              <a:rPr lang="en-US" dirty="0"/>
              <a:t>Resolve diagnostic uncertainty.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abbreviations </a:t>
            </a:r>
          </a:p>
        </p:txBody>
      </p:sp>
      <p:sp>
        <p:nvSpPr>
          <p:cNvPr id="3" name="Content Placeholder 2"/>
          <p:cNvSpPr>
            <a:spLocks noGrp="1"/>
          </p:cNvSpPr>
          <p:nvPr>
            <p:ph idx="1"/>
          </p:nvPr>
        </p:nvSpPr>
        <p:spPr/>
        <p:txBody>
          <a:bodyPr/>
          <a:lstStyle/>
          <a:p>
            <a:pPr>
              <a:buNone/>
            </a:pPr>
            <a:r>
              <a:rPr lang="en-US" dirty="0"/>
              <a:t>Sx    Symptoms		R/O Rule Out</a:t>
            </a:r>
          </a:p>
          <a:p>
            <a:pPr>
              <a:buNone/>
            </a:pPr>
            <a:r>
              <a:rPr lang="en-US" dirty="0"/>
              <a:t>Hx   History			NOS not otherwise</a:t>
            </a:r>
          </a:p>
          <a:p>
            <a:pPr>
              <a:buNone/>
            </a:pPr>
            <a:r>
              <a:rPr lang="en-US" dirty="0"/>
              <a:t>Dx   Diagnosis				 specified</a:t>
            </a:r>
          </a:p>
          <a:p>
            <a:pPr>
              <a:buNone/>
            </a:pPr>
            <a:r>
              <a:rPr lang="en-US" dirty="0"/>
              <a:t>Tx	    Treatment         	    __</a:t>
            </a:r>
          </a:p>
          <a:p>
            <a:pPr>
              <a:buNone/>
            </a:pPr>
            <a:r>
              <a:rPr lang="en-US" dirty="0"/>
              <a:t>Rx    Prescriptions		    C	   With</a:t>
            </a:r>
          </a:p>
          <a:p>
            <a:pPr>
              <a:buNone/>
            </a:pPr>
            <a:r>
              <a:rPr lang="en-US" dirty="0"/>
              <a:t>H&amp;P   History &amp; Physical	    __</a:t>
            </a:r>
          </a:p>
          <a:p>
            <a:pPr>
              <a:buNone/>
            </a:pPr>
            <a:r>
              <a:rPr lang="en-US" dirty="0"/>
              <a:t>AEB	  As Evidenced By        S      Without</a:t>
            </a:r>
          </a:p>
          <a:p>
            <a:pPr>
              <a:buNone/>
            </a:pPr>
            <a:r>
              <a:rPr lang="en-US" dirty="0"/>
              <a:t>Pt.	  Patient</a:t>
            </a:r>
          </a:p>
          <a:p>
            <a:pPr>
              <a:buNone/>
            </a:pPr>
            <a:endParaRPr lang="en-US" dirty="0"/>
          </a:p>
          <a:p>
            <a:pPr>
              <a:buNone/>
            </a:pPr>
            <a:endParaRPr lang="en-US" dirty="0"/>
          </a:p>
          <a:p>
            <a:pPr>
              <a:buNone/>
            </a:pPr>
            <a:endParaRPr lang="en-US" dirty="0"/>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a:t>
            </a:r>
          </a:p>
        </p:txBody>
      </p:sp>
      <p:sp>
        <p:nvSpPr>
          <p:cNvPr id="3" name="Content Placeholder 2"/>
          <p:cNvSpPr>
            <a:spLocks noGrp="1"/>
          </p:cNvSpPr>
          <p:nvPr>
            <p:ph idx="1"/>
          </p:nvPr>
        </p:nvSpPr>
        <p:spPr>
          <a:xfrm>
            <a:off x="304800" y="1554162"/>
            <a:ext cx="8686800" cy="4770438"/>
          </a:xfrm>
        </p:spPr>
        <p:txBody>
          <a:bodyPr>
            <a:normAutofit/>
          </a:bodyPr>
          <a:lstStyle/>
          <a:p>
            <a:r>
              <a:rPr lang="en-US" dirty="0"/>
              <a:t>1. Natural course of the pts. disorder.</a:t>
            </a:r>
          </a:p>
          <a:p>
            <a:r>
              <a:rPr lang="en-US" dirty="0"/>
              <a:t>2. Highest prior level of functioning.</a:t>
            </a:r>
          </a:p>
          <a:p>
            <a:r>
              <a:rPr lang="en-US" dirty="0"/>
              <a:t>3. Duration of present illness.</a:t>
            </a:r>
          </a:p>
          <a:p>
            <a:r>
              <a:rPr lang="en-US" dirty="0"/>
              <a:t>4. Abruptness of onset.</a:t>
            </a:r>
          </a:p>
          <a:p>
            <a:r>
              <a:rPr lang="en-US" dirty="0"/>
              <a:t>5. Age of onset.</a:t>
            </a:r>
          </a:p>
          <a:p>
            <a:r>
              <a:rPr lang="en-US" dirty="0"/>
              <a:t>6. Availability of effective treatment.</a:t>
            </a:r>
          </a:p>
          <a:p>
            <a:r>
              <a:rPr lang="en-US" dirty="0"/>
              <a:t>7. Treatment compliance.</a:t>
            </a:r>
          </a:p>
          <a:p>
            <a:r>
              <a:rPr lang="en-US" dirty="0"/>
              <a:t>8. Having a supportive social network.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Subtypes &amp; Specifiers</a:t>
            </a:r>
          </a:p>
        </p:txBody>
      </p:sp>
      <p:sp>
        <p:nvSpPr>
          <p:cNvPr id="3" name="Content Placeholder 2"/>
          <p:cNvSpPr>
            <a:spLocks noGrp="1"/>
          </p:cNvSpPr>
          <p:nvPr>
            <p:ph idx="1"/>
          </p:nvPr>
        </p:nvSpPr>
        <p:spPr>
          <a:xfrm>
            <a:off x="457200" y="1600200"/>
            <a:ext cx="8229600" cy="4854608"/>
          </a:xfrm>
        </p:spPr>
        <p:txBody>
          <a:bodyPr/>
          <a:lstStyle/>
          <a:p>
            <a:pPr>
              <a:buNone/>
            </a:pPr>
            <a:r>
              <a:rPr lang="en-US" dirty="0"/>
              <a:t>Subtypes define mutually and jointly exhaustive phenomenological sub-groupings within a diagnosis (e.g., Delusional Disorder, paranoid type).</a:t>
            </a:r>
          </a:p>
          <a:p>
            <a:pPr>
              <a:buNone/>
            </a:pPr>
            <a:endParaRPr lang="en-US" dirty="0"/>
          </a:p>
          <a:p>
            <a:pPr>
              <a:buNone/>
            </a:pPr>
            <a:r>
              <a:rPr lang="en-US" dirty="0"/>
              <a:t>Specifiers provide an opportunity to define a more homogeneous subgrouping of individuals with the disorder who share certain features (e.g., Major Depressive Disorder, with mixed features).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 Diagnosis</a:t>
            </a:r>
          </a:p>
        </p:txBody>
      </p:sp>
      <p:sp>
        <p:nvSpPr>
          <p:cNvPr id="3" name="Content Placeholder 2"/>
          <p:cNvSpPr>
            <a:spLocks noGrp="1"/>
          </p:cNvSpPr>
          <p:nvPr>
            <p:ph idx="1"/>
          </p:nvPr>
        </p:nvSpPr>
        <p:spPr/>
        <p:txBody>
          <a:bodyPr/>
          <a:lstStyle/>
          <a:p>
            <a:r>
              <a:rPr lang="en-US" dirty="0"/>
              <a:t>When more than one diagnosis for an individual is given, the Principal Diagnosis is the reason for admission or the presenting problems at the time of intake and the focus of attention or treatment.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Provisional Diagnosis</a:t>
            </a:r>
          </a:p>
        </p:txBody>
      </p:sp>
      <p:sp>
        <p:nvSpPr>
          <p:cNvPr id="3" name="Content Placeholder 2"/>
          <p:cNvSpPr>
            <a:spLocks noGrp="1"/>
          </p:cNvSpPr>
          <p:nvPr>
            <p:ph idx="1"/>
          </p:nvPr>
        </p:nvSpPr>
        <p:spPr>
          <a:xfrm>
            <a:off x="304800" y="1882808"/>
            <a:ext cx="8839200" cy="4572000"/>
          </a:xfrm>
        </p:spPr>
        <p:txBody>
          <a:bodyPr/>
          <a:lstStyle/>
          <a:p>
            <a:r>
              <a:rPr lang="en-US" dirty="0"/>
              <a:t>The Specifier “Provisional” can be used when there is a strong assumption that the full criteria will ultimately be met for a disorder but not enough information is available to make a firm diagnosis.</a:t>
            </a:r>
          </a:p>
          <a:p>
            <a:endParaRPr lang="en-US" dirty="0"/>
          </a:p>
          <a:p>
            <a:r>
              <a:rPr lang="en-US" dirty="0"/>
              <a:t>F32.9 Unspecified Depressive Disorder                 	      Major Depressive Disorder, Provisional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DSM-5 Diagnosis</a:t>
            </a:r>
          </a:p>
        </p:txBody>
      </p:sp>
      <p:sp>
        <p:nvSpPr>
          <p:cNvPr id="3" name="Content Placeholder 2"/>
          <p:cNvSpPr>
            <a:spLocks noGrp="1"/>
          </p:cNvSpPr>
          <p:nvPr>
            <p:ph idx="1"/>
          </p:nvPr>
        </p:nvSpPr>
        <p:spPr>
          <a:xfrm>
            <a:off x="0" y="1882808"/>
            <a:ext cx="9144000" cy="4572000"/>
          </a:xfrm>
        </p:spPr>
        <p:txBody>
          <a:bodyPr/>
          <a:lstStyle/>
          <a:p>
            <a:pPr>
              <a:buNone/>
            </a:pPr>
            <a:r>
              <a:rPr lang="en-US" dirty="0"/>
              <a:t>F33.0  Major Depressive Disorder, Recurrent,       </a:t>
            </a:r>
          </a:p>
          <a:p>
            <a:pPr>
              <a:buNone/>
            </a:pPr>
            <a:r>
              <a:rPr lang="en-US" dirty="0"/>
              <a:t>            Mild, With seasonal pattern</a:t>
            </a:r>
          </a:p>
          <a:p>
            <a:pPr>
              <a:buNone/>
            </a:pPr>
            <a:endParaRPr lang="en-US" dirty="0"/>
          </a:p>
          <a:p>
            <a:pPr>
              <a:buNone/>
            </a:pPr>
            <a:r>
              <a:rPr lang="en-US" dirty="0"/>
              <a:t>F91.3  Oppositional Defiant Disorder, Moderate</a:t>
            </a:r>
          </a:p>
          <a:p>
            <a:pPr>
              <a:buNone/>
            </a:pPr>
            <a:endParaRPr lang="en-US" dirty="0"/>
          </a:p>
          <a:p>
            <a:pPr>
              <a:buNone/>
            </a:pPr>
            <a:r>
              <a:rPr lang="en-US" dirty="0"/>
              <a:t>F10.20 Alcohol Use, Moderate</a:t>
            </a:r>
          </a:p>
          <a:p>
            <a:pPr>
              <a:buNone/>
            </a:pPr>
            <a:endParaRPr lang="en-US" dirty="0"/>
          </a:p>
          <a:p>
            <a:pPr>
              <a:buNone/>
            </a:pPr>
            <a:r>
              <a:rPr lang="en-US" dirty="0"/>
              <a:t>		      Inhalant Use Disorder (Provisional)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NBCC National Mental Health Counselors Exam</a:t>
            </a:r>
          </a:p>
        </p:txBody>
      </p:sp>
      <p:sp>
        <p:nvSpPr>
          <p:cNvPr id="3" name="Content Placeholder 2"/>
          <p:cNvSpPr>
            <a:spLocks noGrp="1"/>
          </p:cNvSpPr>
          <p:nvPr>
            <p:ph idx="1"/>
          </p:nvPr>
        </p:nvSpPr>
        <p:spPr/>
        <p:txBody>
          <a:bodyPr/>
          <a:lstStyle/>
          <a:p>
            <a:r>
              <a:rPr lang="en-US" dirty="0"/>
              <a:t>Initial interview and assessment</a:t>
            </a:r>
          </a:p>
          <a:p>
            <a:endParaRPr lang="en-US" dirty="0"/>
          </a:p>
          <a:p>
            <a:r>
              <a:rPr lang="en-US" dirty="0"/>
              <a:t>Recommended Testing or Referrals</a:t>
            </a:r>
          </a:p>
          <a:p>
            <a:endParaRPr lang="en-US" dirty="0"/>
          </a:p>
          <a:p>
            <a:r>
              <a:rPr lang="en-US" dirty="0"/>
              <a:t>Diagnosis</a:t>
            </a:r>
          </a:p>
          <a:p>
            <a:endParaRPr lang="en-US" dirty="0"/>
          </a:p>
          <a:p>
            <a:r>
              <a:rPr lang="en-US" dirty="0"/>
              <a:t>Treatment Plan &amp; Ethical Concerns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NBCC Terms &amp; Definitions</a:t>
            </a:r>
          </a:p>
        </p:txBody>
      </p:sp>
      <p:sp>
        <p:nvSpPr>
          <p:cNvPr id="3" name="Content Placeholder 2"/>
          <p:cNvSpPr>
            <a:spLocks noGrp="1"/>
          </p:cNvSpPr>
          <p:nvPr>
            <p:ph idx="1"/>
          </p:nvPr>
        </p:nvSpPr>
        <p:spPr/>
        <p:txBody>
          <a:bodyPr/>
          <a:lstStyle/>
          <a:p>
            <a:r>
              <a:rPr lang="en-US" dirty="0"/>
              <a:t>Plausible Diagnoses;  All possible diagnoses.</a:t>
            </a:r>
          </a:p>
          <a:p>
            <a:endParaRPr lang="en-US" dirty="0"/>
          </a:p>
          <a:p>
            <a:r>
              <a:rPr lang="en-US" dirty="0"/>
              <a:t>Differential Diagnoses:  DSM5 defined similar diagnoses to be considered.</a:t>
            </a:r>
          </a:p>
          <a:p>
            <a:endParaRPr lang="en-US" dirty="0"/>
          </a:p>
          <a:p>
            <a:r>
              <a:rPr lang="en-US" dirty="0"/>
              <a:t>Rule Out:  Opposite of the diagnosis and the first to be quickly eliminated.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Gathering</a:t>
            </a:r>
          </a:p>
        </p:txBody>
      </p:sp>
      <p:sp>
        <p:nvSpPr>
          <p:cNvPr id="3" name="Content Placeholder 2"/>
          <p:cNvSpPr>
            <a:spLocks noGrp="1"/>
          </p:cNvSpPr>
          <p:nvPr>
            <p:ph idx="1"/>
          </p:nvPr>
        </p:nvSpPr>
        <p:spPr/>
        <p:txBody>
          <a:bodyPr/>
          <a:lstStyle/>
          <a:p>
            <a:r>
              <a:rPr lang="en-US" dirty="0"/>
              <a:t>SPLAT</a:t>
            </a:r>
          </a:p>
          <a:p>
            <a:endParaRPr lang="en-US" dirty="0"/>
          </a:p>
          <a:p>
            <a:r>
              <a:rPr lang="en-US" dirty="0"/>
              <a:t>Symptom Identification</a:t>
            </a:r>
          </a:p>
          <a:p>
            <a:r>
              <a:rPr lang="en-US" dirty="0"/>
              <a:t>Problem Recognition</a:t>
            </a:r>
          </a:p>
          <a:p>
            <a:r>
              <a:rPr lang="en-US" dirty="0"/>
              <a:t>Level of Functioning</a:t>
            </a:r>
          </a:p>
          <a:p>
            <a:r>
              <a:rPr lang="en-US" dirty="0"/>
              <a:t>Assessment Tools</a:t>
            </a:r>
          </a:p>
          <a:p>
            <a:r>
              <a:rPr lang="en-US" dirty="0"/>
              <a:t>Treatment Progress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diagnostic labels ?</a:t>
            </a:r>
          </a:p>
        </p:txBody>
      </p:sp>
      <p:sp>
        <p:nvSpPr>
          <p:cNvPr id="3" name="Content Placeholder 2"/>
          <p:cNvSpPr>
            <a:spLocks noGrp="1"/>
          </p:cNvSpPr>
          <p:nvPr>
            <p:ph idx="1"/>
          </p:nvPr>
        </p:nvSpPr>
        <p:spPr/>
        <p:txBody>
          <a:bodyPr/>
          <a:lstStyle/>
          <a:p>
            <a:pPr>
              <a:buNone/>
            </a:pPr>
            <a:r>
              <a:rPr lang="en-US" dirty="0"/>
              <a:t>“Such is man that if he has a name for something it ceases to be a riddle.”</a:t>
            </a:r>
          </a:p>
          <a:p>
            <a:pPr>
              <a:buNone/>
            </a:pPr>
            <a:r>
              <a:rPr lang="en-US" dirty="0"/>
              <a:t>					</a:t>
            </a:r>
            <a:r>
              <a:rPr lang="en-US" sz="2400" dirty="0"/>
              <a:t>I. B. Singer</a:t>
            </a:r>
          </a:p>
          <a:p>
            <a:pPr>
              <a:buNone/>
            </a:pPr>
            <a:endParaRPr lang="en-US" sz="2400" dirty="0"/>
          </a:p>
          <a:p>
            <a:pPr marL="514350" indent="-514350">
              <a:buAutoNum type="arabicPeriod"/>
            </a:pPr>
            <a:r>
              <a:rPr lang="en-US" dirty="0"/>
              <a:t>Define clinical entities.</a:t>
            </a:r>
          </a:p>
          <a:p>
            <a:pPr marL="514350" indent="-514350">
              <a:buAutoNum type="arabicPeriod"/>
            </a:pPr>
            <a:r>
              <a:rPr lang="en-US" dirty="0"/>
              <a:t>Determine Treatment.</a:t>
            </a:r>
          </a:p>
          <a:p>
            <a:pPr marL="514350" indent="-514350">
              <a:buAutoNum type="arabicPeriod"/>
            </a:pPr>
            <a:r>
              <a:rPr lang="en-US" dirty="0"/>
              <a:t>Insurance Reimbursement.</a:t>
            </a:r>
          </a:p>
        </p:txBody>
      </p:sp>
      <p:pic>
        <p:nvPicPr>
          <p:cNvPr id="5" name="Picture 4">
            <a:extLst>
              <a:ext uri="{FF2B5EF4-FFF2-40B4-BE49-F238E27FC236}">
                <a16:creationId xmlns:a16="http://schemas.microsoft.com/office/drawing/2014/main" id="{C94D37E1-394C-4716-9EAA-614DBA1EB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3363087"/>
            <a:ext cx="2057400" cy="3091721"/>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Making : TOASTED</a:t>
            </a:r>
          </a:p>
        </p:txBody>
      </p:sp>
      <p:sp>
        <p:nvSpPr>
          <p:cNvPr id="3" name="Content Placeholder 2"/>
          <p:cNvSpPr>
            <a:spLocks noGrp="1"/>
          </p:cNvSpPr>
          <p:nvPr>
            <p:ph idx="1"/>
          </p:nvPr>
        </p:nvSpPr>
        <p:spPr/>
        <p:txBody>
          <a:bodyPr/>
          <a:lstStyle/>
          <a:p>
            <a:r>
              <a:rPr lang="en-US" dirty="0"/>
              <a:t>Treatment Techniques</a:t>
            </a:r>
          </a:p>
          <a:p>
            <a:r>
              <a:rPr lang="en-US" dirty="0"/>
              <a:t>Objectives &amp; Goals</a:t>
            </a:r>
          </a:p>
          <a:p>
            <a:r>
              <a:rPr lang="en-US" dirty="0"/>
              <a:t>Adjunct Services</a:t>
            </a:r>
          </a:p>
          <a:p>
            <a:r>
              <a:rPr lang="en-US" dirty="0"/>
              <a:t>Services during Treatment</a:t>
            </a:r>
          </a:p>
          <a:p>
            <a:r>
              <a:rPr lang="en-US" dirty="0"/>
              <a:t>Termination &amp; Referrals</a:t>
            </a:r>
          </a:p>
          <a:p>
            <a:r>
              <a:rPr lang="en-US" dirty="0"/>
              <a:t>Ethics</a:t>
            </a:r>
          </a:p>
          <a:p>
            <a:r>
              <a:rPr lang="en-US" dirty="0"/>
              <a:t>Diagnosis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Assessments on the NBCC</a:t>
            </a:r>
          </a:p>
        </p:txBody>
      </p:sp>
      <p:sp>
        <p:nvSpPr>
          <p:cNvPr id="3" name="Content Placeholder 2"/>
          <p:cNvSpPr>
            <a:spLocks noGrp="1"/>
          </p:cNvSpPr>
          <p:nvPr>
            <p:ph idx="1"/>
          </p:nvPr>
        </p:nvSpPr>
        <p:spPr/>
        <p:txBody>
          <a:bodyPr/>
          <a:lstStyle/>
          <a:p>
            <a:r>
              <a:rPr lang="en-US" dirty="0"/>
              <a:t>Aptitude Tests measure “Success oriented”.</a:t>
            </a:r>
          </a:p>
          <a:p>
            <a:endParaRPr lang="en-US" dirty="0"/>
          </a:p>
          <a:p>
            <a:r>
              <a:rPr lang="en-US" dirty="0"/>
              <a:t>Interest Inventories assess Occupational satisfaction.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40.JPG"/>
          <p:cNvPicPr>
            <a:picLocks noGrp="1" noChangeAspect="1"/>
          </p:cNvPicPr>
          <p:nvPr>
            <p:ph idx="1"/>
          </p:nvPr>
        </p:nvPicPr>
        <p:blipFill>
          <a:blip r:embed="rId2" cstate="print"/>
          <a:stretch>
            <a:fillRect/>
          </a:stretch>
        </p:blipFill>
        <p:spPr>
          <a:xfrm>
            <a:off x="1752600" y="-914400"/>
            <a:ext cx="6631806" cy="80772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lstStyle/>
          <a:p>
            <a:r>
              <a:rPr lang="en-US" dirty="0"/>
              <a:t>What is the presenting Problem ?</a:t>
            </a:r>
          </a:p>
          <a:p>
            <a:endParaRPr lang="en-US" dirty="0"/>
          </a:p>
          <a:p>
            <a:r>
              <a:rPr lang="en-US" dirty="0"/>
              <a:t>List all Symptoms and Behaviors.</a:t>
            </a:r>
          </a:p>
          <a:p>
            <a:endParaRPr lang="en-US" dirty="0"/>
          </a:p>
          <a:p>
            <a:r>
              <a:rPr lang="en-US" dirty="0"/>
              <a:t>Note Duration, Time-frame, Intensity.</a:t>
            </a:r>
          </a:p>
          <a:p>
            <a:endParaRPr lang="en-US" dirty="0"/>
          </a:p>
          <a:p>
            <a:r>
              <a:rPr lang="en-US" dirty="0"/>
              <a:t>Where is the dysfunction or setting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73.JPG"/>
          <p:cNvPicPr>
            <a:picLocks noGrp="1" noChangeAspect="1"/>
          </p:cNvPicPr>
          <p:nvPr>
            <p:ph idx="1"/>
          </p:nvPr>
        </p:nvPicPr>
        <p:blipFill>
          <a:blip r:embed="rId2" cstate="print"/>
          <a:stretch>
            <a:fillRect/>
          </a:stretch>
        </p:blipFill>
        <p:spPr>
          <a:xfrm>
            <a:off x="2133600" y="-1"/>
            <a:ext cx="5564981" cy="7419975"/>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76.JPG"/>
          <p:cNvPicPr>
            <a:picLocks noGrp="1" noChangeAspect="1"/>
          </p:cNvPicPr>
          <p:nvPr>
            <p:ph idx="1"/>
          </p:nvPr>
        </p:nvPicPr>
        <p:blipFill>
          <a:blip r:embed="rId2" cstate="print"/>
          <a:stretch>
            <a:fillRect/>
          </a:stretch>
        </p:blipFill>
        <p:spPr>
          <a:xfrm>
            <a:off x="1447800" y="0"/>
            <a:ext cx="6477000" cy="8968154"/>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75.JPG"/>
          <p:cNvPicPr>
            <a:picLocks noGrp="1" noChangeAspect="1"/>
          </p:cNvPicPr>
          <p:nvPr>
            <p:ph idx="1"/>
          </p:nvPr>
        </p:nvPicPr>
        <p:blipFill>
          <a:blip r:embed="rId2" cstate="print"/>
          <a:stretch>
            <a:fillRect/>
          </a:stretch>
        </p:blipFill>
        <p:spPr>
          <a:xfrm>
            <a:off x="1524000" y="-24232"/>
            <a:ext cx="6172200" cy="828374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AN0974.JPG"/>
          <p:cNvPicPr>
            <a:picLocks noGrp="1" noChangeAspect="1"/>
          </p:cNvPicPr>
          <p:nvPr>
            <p:ph idx="1"/>
          </p:nvPr>
        </p:nvPicPr>
        <p:blipFill>
          <a:blip r:embed="rId2" cstate="print"/>
          <a:stretch>
            <a:fillRect/>
          </a:stretch>
        </p:blipFill>
        <p:spPr>
          <a:xfrm>
            <a:off x="1600200" y="-36879"/>
            <a:ext cx="6172200" cy="8110904"/>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265906"/>
          </a:xfrm>
        </p:spPr>
        <p:txBody>
          <a:bodyPr>
            <a:normAutofit fontScale="90000"/>
          </a:bodyPr>
          <a:lstStyle/>
          <a:p>
            <a:endParaRPr lang="en-US" dirty="0"/>
          </a:p>
        </p:txBody>
      </p:sp>
      <p:pic>
        <p:nvPicPr>
          <p:cNvPr id="4" name="Content Placeholder 3" descr="Medications.JPG"/>
          <p:cNvPicPr>
            <a:picLocks noGrp="1" noChangeAspect="1"/>
          </p:cNvPicPr>
          <p:nvPr>
            <p:ph idx="1"/>
          </p:nvPr>
        </p:nvPicPr>
        <p:blipFill>
          <a:blip r:embed="rId2" cstate="print"/>
          <a:stretch>
            <a:fillRect/>
          </a:stretch>
        </p:blipFill>
        <p:spPr>
          <a:xfrm>
            <a:off x="1752600" y="-48845"/>
            <a:ext cx="5334000" cy="6906846"/>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a:r>
              <a:rPr lang="en-US" altLang="en-US" i="0" dirty="0"/>
              <a:t>The End</a:t>
            </a:r>
          </a:p>
        </p:txBody>
      </p:sp>
      <p:sp>
        <p:nvSpPr>
          <p:cNvPr id="54275" name="Content Placeholder 2"/>
          <p:cNvSpPr>
            <a:spLocks noGrp="1"/>
          </p:cNvSpPr>
          <p:nvPr>
            <p:ph idx="1"/>
          </p:nvPr>
        </p:nvSpPr>
        <p:spPr/>
        <p:txBody>
          <a:bodyPr/>
          <a:lstStyle/>
          <a:p>
            <a:r>
              <a:rPr lang="en-US" altLang="en-US" dirty="0"/>
              <a:t>Comments</a:t>
            </a:r>
          </a:p>
          <a:p>
            <a:r>
              <a:rPr lang="en-US" altLang="en-US" dirty="0"/>
              <a:t>Question and answer</a:t>
            </a:r>
          </a:p>
          <a:p>
            <a:r>
              <a:rPr lang="en-US" altLang="en-US" dirty="0"/>
              <a:t>Thank you!</a:t>
            </a:r>
          </a:p>
        </p:txBody>
      </p:sp>
      <p:sp>
        <p:nvSpPr>
          <p:cNvPr id="62468" name="Slide Number Placeholder 3"/>
          <p:cNvSpPr>
            <a:spLocks noGrp="1"/>
          </p:cNvSpPr>
          <p:nvPr>
            <p:ph type="sldNum" sz="quarter" idx="12"/>
          </p:nvPr>
        </p:nvSpPr>
        <p:spPr>
          <a:noFill/>
        </p:spPr>
        <p:txBody>
          <a:bodyPr/>
          <a:lstStyle/>
          <a:p>
            <a:fld id="{BD09F834-0D5C-45E0-A4FB-C1243314905F}" type="slidenum">
              <a:rPr lang="en-US" altLang="en-US"/>
              <a:pPr/>
              <a:t>59</a:t>
            </a:fld>
            <a:endParaRPr lang="en-US" altLang="en-US" dirty="0"/>
          </a:p>
        </p:txBody>
      </p:sp>
      <p:pic>
        <p:nvPicPr>
          <p:cNvPr id="62469" name="Picture 6" descr="C:\Users\assw01\Pictures\psychology.jpg"/>
          <p:cNvPicPr>
            <a:picLocks noChangeAspect="1" noChangeArrowheads="1"/>
          </p:cNvPicPr>
          <p:nvPr/>
        </p:nvPicPr>
        <p:blipFill>
          <a:blip r:embed="rId2"/>
          <a:srcRect/>
          <a:stretch>
            <a:fillRect/>
          </a:stretch>
        </p:blipFill>
        <p:spPr bwMode="auto">
          <a:xfrm>
            <a:off x="1905000" y="4191000"/>
            <a:ext cx="5783263"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838200"/>
          </a:xfrm>
        </p:spPr>
        <p:txBody>
          <a:bodyPr>
            <a:normAutofit fontScale="90000"/>
          </a:bodyPr>
          <a:lstStyle/>
          <a:p>
            <a:r>
              <a:rPr lang="en-US" dirty="0"/>
              <a:t>Psychopathology </a:t>
            </a:r>
            <a:r>
              <a:rPr lang="en-US" i="1" dirty="0"/>
              <a:t>or </a:t>
            </a:r>
            <a:r>
              <a:rPr lang="en-US" dirty="0"/>
              <a:t>behavior pathology ?</a:t>
            </a:r>
          </a:p>
        </p:txBody>
      </p:sp>
      <p:sp>
        <p:nvSpPr>
          <p:cNvPr id="3" name="Content Placeholder 2"/>
          <p:cNvSpPr>
            <a:spLocks noGrp="1"/>
          </p:cNvSpPr>
          <p:nvPr>
            <p:ph idx="1"/>
          </p:nvPr>
        </p:nvSpPr>
        <p:spPr/>
        <p:txBody>
          <a:bodyPr/>
          <a:lstStyle/>
          <a:p>
            <a:r>
              <a:rPr lang="en-US" dirty="0"/>
              <a:t>Psychopathology: the Why of dysfunction.</a:t>
            </a:r>
          </a:p>
          <a:p>
            <a:pPr>
              <a:buNone/>
            </a:pPr>
            <a:endParaRPr lang="en-US" dirty="0"/>
          </a:p>
          <a:p>
            <a:r>
              <a:rPr lang="en-US" dirty="0"/>
              <a:t>Behavior Pathology  What is “abnormal”.</a:t>
            </a:r>
          </a:p>
          <a:p>
            <a:endParaRPr lang="en-US" dirty="0"/>
          </a:p>
          <a:p>
            <a:endParaRPr lang="en-US" dirty="0"/>
          </a:p>
          <a:p>
            <a:pPr>
              <a:buNone/>
            </a:pPr>
            <a:r>
              <a:rPr lang="en-US" dirty="0"/>
              <a:t>Manifestations of Mental Disorders.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a:t>
            </a:r>
          </a:p>
        </p:txBody>
      </p:sp>
      <p:sp>
        <p:nvSpPr>
          <p:cNvPr id="3" name="Content Placeholder 2"/>
          <p:cNvSpPr>
            <a:spLocks noGrp="1"/>
          </p:cNvSpPr>
          <p:nvPr>
            <p:ph idx="1"/>
          </p:nvPr>
        </p:nvSpPr>
        <p:spPr>
          <a:xfrm>
            <a:off x="457200" y="2642112"/>
            <a:ext cx="8229600" cy="3812696"/>
          </a:xfrm>
        </p:spPr>
        <p:txBody>
          <a:bodyPr>
            <a:normAutofit fontScale="85000" lnSpcReduction="10000"/>
          </a:bodyPr>
          <a:lstStyle/>
          <a:p>
            <a:r>
              <a:rPr lang="en-US" dirty="0"/>
              <a:t>Biological Trauma from the Environment.</a:t>
            </a:r>
          </a:p>
          <a:p>
            <a:endParaRPr lang="en-US" dirty="0"/>
          </a:p>
          <a:p>
            <a:r>
              <a:rPr lang="en-US" dirty="0"/>
              <a:t>Psychological Trauma Inducing Biological Changes.</a:t>
            </a:r>
          </a:p>
          <a:p>
            <a:endParaRPr lang="en-US" dirty="0"/>
          </a:p>
          <a:p>
            <a:r>
              <a:rPr lang="en-US" dirty="0"/>
              <a:t>GenoTypes and PhenoTypes.</a:t>
            </a:r>
          </a:p>
          <a:p>
            <a:endParaRPr lang="en-US" dirty="0"/>
          </a:p>
          <a:p>
            <a:r>
              <a:rPr lang="en-US" dirty="0"/>
              <a:t>Psychosocial Theories: Genetic predisposition and inability to cope with the stress or stressors.</a:t>
            </a:r>
          </a:p>
        </p:txBody>
      </p:sp>
      <p:pic>
        <p:nvPicPr>
          <p:cNvPr id="5" name="Picture 4">
            <a:extLst>
              <a:ext uri="{FF2B5EF4-FFF2-40B4-BE49-F238E27FC236}">
                <a16:creationId xmlns:a16="http://schemas.microsoft.com/office/drawing/2014/main" id="{9FB7B74F-F684-4F08-BC99-7672C3E65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52400"/>
            <a:ext cx="3962400" cy="23774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Disorders</a:t>
            </a:r>
          </a:p>
        </p:txBody>
      </p:sp>
      <p:sp>
        <p:nvSpPr>
          <p:cNvPr id="3" name="Content Placeholder 2"/>
          <p:cNvSpPr>
            <a:spLocks noGrp="1"/>
          </p:cNvSpPr>
          <p:nvPr>
            <p:ph idx="1"/>
          </p:nvPr>
        </p:nvSpPr>
        <p:spPr>
          <a:xfrm>
            <a:off x="457200" y="2843848"/>
            <a:ext cx="8229600" cy="3610959"/>
          </a:xfrm>
        </p:spPr>
        <p:txBody>
          <a:bodyPr>
            <a:normAutofit fontScale="92500"/>
          </a:bodyPr>
          <a:lstStyle/>
          <a:p>
            <a:r>
              <a:rPr lang="en-US" dirty="0"/>
              <a:t>A mental disorder is a syndrome characterized by the clinically significant disturbance in an individual’s cognition, emotion regulation, or behavior that reflects a dysfunction in the psychosocial, biological, or developmental processes underlying mental functioning (i.e. Symptoms and Impaired Functioning).</a:t>
            </a:r>
          </a:p>
        </p:txBody>
      </p:sp>
      <p:pic>
        <p:nvPicPr>
          <p:cNvPr id="5" name="Picture 4">
            <a:extLst>
              <a:ext uri="{FF2B5EF4-FFF2-40B4-BE49-F238E27FC236}">
                <a16:creationId xmlns:a16="http://schemas.microsoft.com/office/drawing/2014/main" id="{9771AAD3-22C2-403D-8D42-B7DDFD2C16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152400"/>
            <a:ext cx="2317960" cy="25763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Disorders:</a:t>
            </a:r>
          </a:p>
        </p:txBody>
      </p:sp>
      <p:sp>
        <p:nvSpPr>
          <p:cNvPr id="3" name="Content Placeholder 2"/>
          <p:cNvSpPr>
            <a:spLocks noGrp="1"/>
          </p:cNvSpPr>
          <p:nvPr>
            <p:ph idx="1"/>
          </p:nvPr>
        </p:nvSpPr>
        <p:spPr/>
        <p:txBody>
          <a:bodyPr>
            <a:normAutofit lnSpcReduction="10000"/>
          </a:bodyPr>
          <a:lstStyle/>
          <a:p>
            <a:r>
              <a:rPr lang="en-US" dirty="0"/>
              <a:t>Mental Disorders are usually associated with significant Distress or Disability in social, occupational or other important activities.</a:t>
            </a:r>
          </a:p>
          <a:p>
            <a:endParaRPr lang="en-US" dirty="0"/>
          </a:p>
          <a:p>
            <a:r>
              <a:rPr lang="en-US" dirty="0"/>
              <a:t>Biological changes may or may not be involved.</a:t>
            </a:r>
          </a:p>
          <a:p>
            <a:endParaRPr lang="en-US" dirty="0"/>
          </a:p>
          <a:p>
            <a:r>
              <a:rPr lang="en-US" dirty="0"/>
              <a:t>Everyone has some degree of pathology.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440</TotalTime>
  <Words>1259</Words>
  <Application>Microsoft Office PowerPoint</Application>
  <PresentationFormat>On-screen Show (4:3)</PresentationFormat>
  <Paragraphs>285</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Century Gothic</vt:lpstr>
      <vt:lpstr>Courier New</vt:lpstr>
      <vt:lpstr>Verdana</vt:lpstr>
      <vt:lpstr>Wingdings</vt:lpstr>
      <vt:lpstr>Wingdings 2</vt:lpstr>
      <vt:lpstr>Verve</vt:lpstr>
      <vt:lpstr>PSY 6669   Behavior Pathology  </vt:lpstr>
      <vt:lpstr>Recommended Texts</vt:lpstr>
      <vt:lpstr>Syllabus</vt:lpstr>
      <vt:lpstr>Final Course Grade</vt:lpstr>
      <vt:lpstr>Why  diagnostic labels ?</vt:lpstr>
      <vt:lpstr>Psychopathology or behavior pathology ?</vt:lpstr>
      <vt:lpstr>Etiology</vt:lpstr>
      <vt:lpstr>Mental Disorders</vt:lpstr>
      <vt:lpstr>Mental  Disorders:</vt:lpstr>
      <vt:lpstr>Mental Disorders</vt:lpstr>
      <vt:lpstr>History of psycho-diagnostics</vt:lpstr>
      <vt:lpstr>History of Diagnosing: DSM I</vt:lpstr>
      <vt:lpstr>History of Diagnosing: DSM II</vt:lpstr>
      <vt:lpstr>History of Diagnosing: DSM III</vt:lpstr>
      <vt:lpstr>History of Diagnosing: DSM III R</vt:lpstr>
      <vt:lpstr>History of Diagnosing: DSM IV</vt:lpstr>
      <vt:lpstr>History of Diagnosing: DSM IV TR</vt:lpstr>
      <vt:lpstr>PowerPoint Presentation</vt:lpstr>
      <vt:lpstr>DSM-IV  Multi-axial diagnosis</vt:lpstr>
      <vt:lpstr>DSM – V    published 2013</vt:lpstr>
      <vt:lpstr>Why do DSM-5’s Revisions Matter?</vt:lpstr>
      <vt:lpstr>The Context of Development  in DSM-5</vt:lpstr>
      <vt:lpstr>Diagnostic Categories in DSM-5</vt:lpstr>
      <vt:lpstr>DSM-5  Organizational Structure</vt:lpstr>
      <vt:lpstr>DSM-5  Organizational Structure</vt:lpstr>
      <vt:lpstr>DSM-5  Organizational Structure</vt:lpstr>
      <vt:lpstr>DSM-5  Organizational Structure</vt:lpstr>
      <vt:lpstr>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Diagnostic theory</vt:lpstr>
      <vt:lpstr>Assessment Process</vt:lpstr>
      <vt:lpstr>PowerPoint Presentation</vt:lpstr>
      <vt:lpstr>PowerPoint Presentation</vt:lpstr>
      <vt:lpstr>7  Steps  for  making  a  diagnosis</vt:lpstr>
      <vt:lpstr>Common abbreviations </vt:lpstr>
      <vt:lpstr>Prognosis</vt:lpstr>
      <vt:lpstr>Subtypes &amp; Specifiers</vt:lpstr>
      <vt:lpstr>Principal Diagnosis</vt:lpstr>
      <vt:lpstr>Provisional Diagnosis</vt:lpstr>
      <vt:lpstr>Sample DSM-5 Diagnosis</vt:lpstr>
      <vt:lpstr>NBCC National Mental Health Counselors Exam</vt:lpstr>
      <vt:lpstr>NBCC Terms &amp; Definitions</vt:lpstr>
      <vt:lpstr>Information Gathering</vt:lpstr>
      <vt:lpstr>Decision Making : TOASTED</vt:lpstr>
      <vt:lpstr>Assessments on the NBCC</vt:lpstr>
      <vt:lpstr>PowerPoint Presentation</vt:lpstr>
      <vt:lpstr>Case Study</vt:lpstr>
      <vt:lpstr>PowerPoint Presentation</vt:lpstr>
      <vt:lpstr>PowerPoint Presentation</vt:lpstr>
      <vt:lpstr>PowerPoint Presentation</vt:lpstr>
      <vt:lpstr>PowerPoint Presentation</vt:lpstr>
      <vt:lpstr>PowerPoint Presentation</vt:lpstr>
      <vt:lpstr>The End</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 6669 Behavior Pathology</dc:title>
  <dc:creator>J Fairbanks</dc:creator>
  <cp:lastModifiedBy>J Fairbanks</cp:lastModifiedBy>
  <cp:revision>67</cp:revision>
  <dcterms:created xsi:type="dcterms:W3CDTF">2015-06-30T19:50:50Z</dcterms:created>
  <dcterms:modified xsi:type="dcterms:W3CDTF">2019-09-25T16:48:45Z</dcterms:modified>
</cp:coreProperties>
</file>