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4" r:id="rId4"/>
    <p:sldId id="258" r:id="rId5"/>
    <p:sldId id="315" r:id="rId6"/>
    <p:sldId id="316" r:id="rId7"/>
    <p:sldId id="261" r:id="rId8"/>
    <p:sldId id="262" r:id="rId9"/>
    <p:sldId id="264" r:id="rId10"/>
    <p:sldId id="267" r:id="rId11"/>
    <p:sldId id="259" r:id="rId12"/>
    <p:sldId id="268" r:id="rId13"/>
    <p:sldId id="265" r:id="rId14"/>
    <p:sldId id="269" r:id="rId15"/>
    <p:sldId id="270" r:id="rId16"/>
    <p:sldId id="266" r:id="rId17"/>
    <p:sldId id="271" r:id="rId18"/>
    <p:sldId id="274" r:id="rId19"/>
    <p:sldId id="328" r:id="rId20"/>
    <p:sldId id="273" r:id="rId21"/>
    <p:sldId id="329" r:id="rId22"/>
    <p:sldId id="275" r:id="rId23"/>
    <p:sldId id="319" r:id="rId24"/>
    <p:sldId id="276" r:id="rId25"/>
    <p:sldId id="320" r:id="rId26"/>
    <p:sldId id="321" r:id="rId27"/>
    <p:sldId id="322" r:id="rId28"/>
    <p:sldId id="357" r:id="rId29"/>
    <p:sldId id="326" r:id="rId30"/>
    <p:sldId id="335" r:id="rId31"/>
    <p:sldId id="323" r:id="rId32"/>
    <p:sldId id="324" r:id="rId33"/>
    <p:sldId id="272" r:id="rId34"/>
    <p:sldId id="317" r:id="rId35"/>
    <p:sldId id="327" r:id="rId36"/>
    <p:sldId id="330" r:id="rId37"/>
    <p:sldId id="331" r:id="rId38"/>
    <p:sldId id="332" r:id="rId39"/>
    <p:sldId id="334" r:id="rId40"/>
    <p:sldId id="333" r:id="rId41"/>
    <p:sldId id="350" r:id="rId42"/>
    <p:sldId id="354" r:id="rId43"/>
    <p:sldId id="342" r:id="rId44"/>
    <p:sldId id="340" r:id="rId45"/>
    <p:sldId id="347" r:id="rId46"/>
    <p:sldId id="338" r:id="rId47"/>
    <p:sldId id="351" r:id="rId48"/>
    <p:sldId id="277" r:id="rId49"/>
    <p:sldId id="279" r:id="rId50"/>
    <p:sldId id="280" r:id="rId51"/>
    <p:sldId id="263" r:id="rId52"/>
    <p:sldId id="281" r:id="rId53"/>
    <p:sldId id="282" r:id="rId54"/>
    <p:sldId id="283" r:id="rId55"/>
    <p:sldId id="284" r:id="rId56"/>
    <p:sldId id="285" r:id="rId57"/>
    <p:sldId id="288" r:id="rId58"/>
    <p:sldId id="289" r:id="rId59"/>
    <p:sldId id="290" r:id="rId60"/>
    <p:sldId id="291" r:id="rId61"/>
    <p:sldId id="292" r:id="rId62"/>
    <p:sldId id="293" r:id="rId63"/>
    <p:sldId id="294" r:id="rId64"/>
    <p:sldId id="295" r:id="rId65"/>
    <p:sldId id="296" r:id="rId66"/>
    <p:sldId id="298" r:id="rId67"/>
    <p:sldId id="297" r:id="rId68"/>
    <p:sldId id="299" r:id="rId69"/>
    <p:sldId id="300" r:id="rId70"/>
    <p:sldId id="301" r:id="rId71"/>
    <p:sldId id="302" r:id="rId72"/>
    <p:sldId id="303" r:id="rId73"/>
    <p:sldId id="307" r:id="rId74"/>
    <p:sldId id="308" r:id="rId75"/>
    <p:sldId id="309" r:id="rId76"/>
    <p:sldId id="310" r:id="rId77"/>
    <p:sldId id="304" r:id="rId78"/>
    <p:sldId id="305" r:id="rId79"/>
    <p:sldId id="306" r:id="rId80"/>
    <p:sldId id="311" r:id="rId81"/>
    <p:sldId id="312" r:id="rId82"/>
    <p:sldId id="313" r:id="rId83"/>
    <p:sldId id="325" r:id="rId84"/>
    <p:sldId id="31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0493460-FD77-4D26-82DB-414274E64182}"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3460-FD77-4D26-82DB-414274E64182}"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493460-FD77-4D26-82DB-414274E64182}"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93460-FD77-4D26-82DB-414274E641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C7D824E-D422-4815-9F62-40154BD55C9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93460-FD77-4D26-82DB-414274E64182}"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C7D824E-D422-4815-9F62-40154BD55C9A}" type="datetimeFigureOut">
              <a:rPr lang="en-US" smtClean="0"/>
              <a:pPr/>
              <a:t>5/1/2019</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0493460-FD77-4D26-82DB-414274E64182}"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52400"/>
            <a:ext cx="7406640" cy="1143000"/>
          </a:xfrm>
        </p:spPr>
        <p:txBody>
          <a:bodyPr>
            <a:normAutofit fontScale="90000"/>
          </a:bodyPr>
          <a:lstStyle/>
          <a:p>
            <a:r>
              <a:rPr lang="en-US" dirty="0"/>
              <a:t>Borderline Personality Disorder</a:t>
            </a:r>
            <a:br>
              <a:rPr lang="en-US" dirty="0"/>
            </a:br>
            <a:r>
              <a:rPr lang="en-US" dirty="0"/>
              <a:t>	</a:t>
            </a:r>
            <a:r>
              <a:rPr lang="en-US" sz="3200" dirty="0"/>
              <a:t>PSY6670  Lecture 8</a:t>
            </a:r>
            <a:endParaRPr lang="en-US" dirty="0"/>
          </a:p>
        </p:txBody>
      </p:sp>
      <p:sp>
        <p:nvSpPr>
          <p:cNvPr id="3" name="Subtitle 2"/>
          <p:cNvSpPr>
            <a:spLocks noGrp="1"/>
          </p:cNvSpPr>
          <p:nvPr>
            <p:ph type="subTitle" idx="1"/>
          </p:nvPr>
        </p:nvSpPr>
        <p:spPr>
          <a:xfrm>
            <a:off x="1432560" y="1850064"/>
            <a:ext cx="7406640" cy="3560136"/>
          </a:xfrm>
        </p:spPr>
        <p:txBody>
          <a:bodyPr/>
          <a:lstStyle/>
          <a:p>
            <a:endParaRPr lang="en-US" dirty="0"/>
          </a:p>
        </p:txBody>
      </p:sp>
      <p:pic>
        <p:nvPicPr>
          <p:cNvPr id="4" name="Picture 3" descr="BPD.jpg"/>
          <p:cNvPicPr>
            <a:picLocks noChangeAspect="1"/>
          </p:cNvPicPr>
          <p:nvPr/>
        </p:nvPicPr>
        <p:blipFill>
          <a:blip r:embed="rId2"/>
          <a:stretch>
            <a:fillRect/>
          </a:stretch>
        </p:blipFill>
        <p:spPr>
          <a:xfrm>
            <a:off x="1143000" y="1524000"/>
            <a:ext cx="3352800" cy="5038361"/>
          </a:xfrm>
          <a:prstGeom prst="rect">
            <a:avLst/>
          </a:prstGeom>
        </p:spPr>
      </p:pic>
      <p:pic>
        <p:nvPicPr>
          <p:cNvPr id="5" name="Picture 4" descr="BPDdummies.jpg"/>
          <p:cNvPicPr>
            <a:picLocks noChangeAspect="1"/>
          </p:cNvPicPr>
          <p:nvPr/>
        </p:nvPicPr>
        <p:blipFill>
          <a:blip r:embed="rId3"/>
          <a:stretch>
            <a:fillRect/>
          </a:stretch>
        </p:blipFill>
        <p:spPr>
          <a:xfrm>
            <a:off x="4800600" y="1524000"/>
            <a:ext cx="3962400" cy="50124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txGoals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Tx.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txPriorities.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suicid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violenc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violence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txA.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txEffectiveness.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23-638.jpg"/>
          <p:cNvPicPr>
            <a:picLocks noChangeAspect="1"/>
          </p:cNvPicPr>
          <p:nvPr/>
        </p:nvPicPr>
        <p:blipFill>
          <a:blip r:embed="rId2"/>
          <a:stretch>
            <a:fillRect/>
          </a:stretch>
        </p:blipFill>
        <p:spPr>
          <a:xfrm>
            <a:off x="-1" y="0"/>
            <a:ext cx="913445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_Personality.jpg"/>
          <p:cNvPicPr>
            <a:picLocks noChangeAspect="1"/>
          </p:cNvPicPr>
          <p:nvPr/>
        </p:nvPicPr>
        <p:blipFill>
          <a:blip r:embed="rId2"/>
          <a:stretch>
            <a:fillRect/>
          </a:stretch>
        </p:blipFill>
        <p:spPr>
          <a:xfrm>
            <a:off x="-1859" y="762000"/>
            <a:ext cx="9144000" cy="47241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FT.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T.jpg"/>
          <p:cNvPicPr>
            <a:picLocks noChangeAspect="1"/>
          </p:cNvPicPr>
          <p:nvPr/>
        </p:nvPicPr>
        <p:blipFill>
          <a:blip r:embed="rId2"/>
          <a:stretch>
            <a:fillRect/>
          </a:stretch>
        </p:blipFill>
        <p:spPr>
          <a:xfrm>
            <a:off x="1905000" y="381000"/>
            <a:ext cx="6502400" cy="4876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5.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Tcycle.jpg"/>
          <p:cNvPicPr>
            <a:picLocks noChangeAspect="1"/>
          </p:cNvPicPr>
          <p:nvPr/>
        </p:nvPicPr>
        <p:blipFill>
          <a:blip r:embed="rId2"/>
          <a:stretch>
            <a:fillRect/>
          </a:stretch>
        </p:blipFill>
        <p:spPr>
          <a:xfrm>
            <a:off x="1143000" y="0"/>
            <a:ext cx="7848600" cy="68817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Ttip.jpg"/>
          <p:cNvPicPr>
            <a:picLocks noChangeAspect="1"/>
          </p:cNvPicPr>
          <p:nvPr/>
        </p:nvPicPr>
        <p:blipFill>
          <a:blip r:embed="rId2"/>
          <a:stretch>
            <a:fillRect/>
          </a:stretch>
        </p:blipFill>
        <p:spPr>
          <a:xfrm>
            <a:off x="1676399" y="0"/>
            <a:ext cx="6505101"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BT4skills.jpg"/>
          <p:cNvPicPr>
            <a:picLocks noChangeAspect="1"/>
          </p:cNvPicPr>
          <p:nvPr/>
        </p:nvPicPr>
        <p:blipFill>
          <a:blip r:embed="rId2"/>
          <a:stretch>
            <a:fillRect/>
          </a:stretch>
        </p:blipFill>
        <p:spPr>
          <a:xfrm>
            <a:off x="1016000" y="0"/>
            <a:ext cx="8128000" cy="6096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87ED6-AB0F-4E54-8343-2C6A55781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76200"/>
            <a:ext cx="8077200" cy="6146800"/>
          </a:xfrm>
          <a:prstGeom prst="rect">
            <a:avLst/>
          </a:prstGeom>
        </p:spPr>
      </p:pic>
    </p:spTree>
    <p:extLst>
      <p:ext uri="{BB962C8B-B14F-4D97-AF65-F5344CB8AC3E}">
        <p14:creationId xmlns:p14="http://schemas.microsoft.com/office/powerpoint/2010/main" val="1221931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T-Graphic-2.jpg"/>
          <p:cNvPicPr>
            <a:picLocks noChangeAspect="1"/>
          </p:cNvPicPr>
          <p:nvPr/>
        </p:nvPicPr>
        <p:blipFill>
          <a:blip r:embed="rId2"/>
          <a:stretch>
            <a:fillRect/>
          </a:stretch>
        </p:blipFill>
        <p:spPr>
          <a:xfrm>
            <a:off x="990600" y="1143000"/>
            <a:ext cx="7906347" cy="5410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DSM.png"/>
          <p:cNvPicPr>
            <a:picLocks noChangeAspect="1"/>
          </p:cNvPicPr>
          <p:nvPr/>
        </p:nvPicPr>
        <p:blipFill>
          <a:blip r:embed="rId2"/>
          <a:stretch>
            <a:fillRect/>
          </a:stretch>
        </p:blipFill>
        <p:spPr>
          <a:xfrm>
            <a:off x="1066799" y="152400"/>
            <a:ext cx="8077961" cy="5943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Tsteps.jpg"/>
          <p:cNvPicPr>
            <a:picLocks noChangeAspect="1"/>
          </p:cNvPicPr>
          <p:nvPr/>
        </p:nvPicPr>
        <p:blipFill>
          <a:blip r:embed="rId2"/>
          <a:stretch>
            <a:fillRect/>
          </a:stretch>
        </p:blipFill>
        <p:spPr>
          <a:xfrm>
            <a:off x="0" y="-381000"/>
            <a:ext cx="9220200" cy="6705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Tworksheet.jpg"/>
          <p:cNvPicPr>
            <a:picLocks noChangeAspect="1"/>
          </p:cNvPicPr>
          <p:nvPr/>
        </p:nvPicPr>
        <p:blipFill>
          <a:blip r:embed="rId2"/>
          <a:stretch>
            <a:fillRect/>
          </a:stretch>
        </p:blipFill>
        <p:spPr>
          <a:xfrm>
            <a:off x="1752600" y="-1"/>
            <a:ext cx="5638800" cy="692358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pse.jpg"/>
          <p:cNvPicPr>
            <a:picLocks noChangeAspect="1"/>
          </p:cNvPicPr>
          <p:nvPr/>
        </p:nvPicPr>
        <p:blipFill>
          <a:blip r:embed="rId2"/>
          <a:stretch>
            <a:fillRect/>
          </a:stretch>
        </p:blipFill>
        <p:spPr>
          <a:xfrm>
            <a:off x="1676399" y="152400"/>
            <a:ext cx="4902323" cy="6705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mentalization.jpg"/>
          <p:cNvPicPr>
            <a:picLocks noChangeAspect="1"/>
          </p:cNvPicPr>
          <p:nvPr/>
        </p:nvPicPr>
        <p:blipFill>
          <a:blip r:embed="rId2"/>
          <a:stretch>
            <a:fillRect/>
          </a:stretch>
        </p:blipFill>
        <p:spPr>
          <a:xfrm>
            <a:off x="11416" y="762000"/>
            <a:ext cx="9132584" cy="4876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7346"/>
            <a:ext cx="7924800" cy="3970318"/>
          </a:xfrm>
          <a:prstGeom prst="rect">
            <a:avLst/>
          </a:prstGeom>
        </p:spPr>
        <p:txBody>
          <a:bodyPr wrap="square">
            <a:spAutoFit/>
          </a:bodyPr>
          <a:lstStyle/>
          <a:p>
            <a:r>
              <a:rPr lang="en-US" dirty="0"/>
              <a:t>STEPPS follows a manual containing weekly lesson plans for 20 two-hour weekly group meetings led by two co-therapists. It combines cognitive-behavioral elements and skills training (like DBT)with a systematic approach by involving the BPD’s relatives and other treatment provider(therapist…) Each session has a specific emotion and behavior management skill. BPDs monitor thoughts, feelings, and behaviors during the course of the program. This allows them to recognize and (monitor) keep track of changes in their emotional ups &amp; downs. </a:t>
            </a:r>
            <a:br>
              <a:rPr lang="en-US" dirty="0"/>
            </a:br>
            <a:r>
              <a:rPr lang="en-US" dirty="0"/>
              <a:t/>
            </a:r>
            <a:br>
              <a:rPr lang="en-US" dirty="0"/>
            </a:br>
            <a:r>
              <a:rPr lang="en-US" dirty="0"/>
              <a:t>The goals of STEPPS are to educate family members, friends and health care professionals about BPD, giving them guidance on how to interact effectively with the BPD sufferer using the STEPPS approach and terminology (specific STEPPS language).The program is designed to be combined with other treatments, such as medication or individual psychotherapy. </a:t>
            </a:r>
            <a:br>
              <a:rPr lang="en-US" dirty="0"/>
            </a:br>
            <a:endParaRPr lang="en-US" dirty="0"/>
          </a:p>
        </p:txBody>
      </p:sp>
      <p:pic>
        <p:nvPicPr>
          <p:cNvPr id="1026" name="Picture 2" descr="brain.pychology,borderline personality disorder,BPD,emotional unstable personality disorder,emotionally"/>
          <p:cNvPicPr>
            <a:picLocks noChangeAspect="1" noChangeArrowheads="1"/>
          </p:cNvPicPr>
          <p:nvPr/>
        </p:nvPicPr>
        <p:blipFill>
          <a:blip r:embed="rId2"/>
          <a:srcRect/>
          <a:stretch>
            <a:fillRect/>
          </a:stretch>
        </p:blipFill>
        <p:spPr bwMode="auto">
          <a:xfrm>
            <a:off x="2667000" y="3935253"/>
            <a:ext cx="5181600" cy="29227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Sx.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PDtreatments.jpg"/>
          <p:cNvPicPr>
            <a:picLocks noChangeAspect="1"/>
          </p:cNvPicPr>
          <p:nvPr/>
        </p:nvPicPr>
        <p:blipFill>
          <a:blip r:embed="rId2"/>
          <a:stretch>
            <a:fillRect/>
          </a:stretch>
        </p:blipFill>
        <p:spPr>
          <a:xfrm>
            <a:off x="838200" y="0"/>
            <a:ext cx="8128000" cy="6096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22F9-0A01-47C3-A9C0-E0130165FB8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71E9C40-D59D-4000-86E3-63B69A0A7637}"/>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D047C187-BE21-43DE-9DB9-8B70F31A3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Tree>
    <p:extLst>
      <p:ext uri="{BB962C8B-B14F-4D97-AF65-F5344CB8AC3E}">
        <p14:creationId xmlns:p14="http://schemas.microsoft.com/office/powerpoint/2010/main" val="3342699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217B-6676-46EC-A6C9-2AE35A58179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B6B5CA4-E76C-4CBA-925E-30FE5C560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920"/>
            <a:ext cx="9350195" cy="7269520"/>
          </a:xfrm>
        </p:spPr>
      </p:pic>
    </p:spTree>
    <p:extLst>
      <p:ext uri="{BB962C8B-B14F-4D97-AF65-F5344CB8AC3E}">
        <p14:creationId xmlns:p14="http://schemas.microsoft.com/office/powerpoint/2010/main" val="54309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0179-1F16-445A-898B-2C5CEA50F55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39A2B66-8CD1-4F66-B538-A5F6A4F72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
            <a:ext cx="7395882" cy="5715000"/>
          </a:xfrm>
        </p:spPr>
      </p:pic>
    </p:spTree>
    <p:extLst>
      <p:ext uri="{BB962C8B-B14F-4D97-AF65-F5344CB8AC3E}">
        <p14:creationId xmlns:p14="http://schemas.microsoft.com/office/powerpoint/2010/main" val="2162454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6AA9-94B2-442F-8768-81633EBE7EF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4A12BB6-6779-4088-90DF-2AC1542C8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9327"/>
            <a:ext cx="4495800" cy="6836751"/>
          </a:xfrm>
        </p:spPr>
      </p:pic>
    </p:spTree>
    <p:extLst>
      <p:ext uri="{BB962C8B-B14F-4D97-AF65-F5344CB8AC3E}">
        <p14:creationId xmlns:p14="http://schemas.microsoft.com/office/powerpoint/2010/main" val="195859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3771-2750-4556-969A-BAB13EE0A06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BA17C2D-1D03-4DBD-A1E0-49DB60E750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5444"/>
            <a:ext cx="9213554" cy="6883444"/>
          </a:xfrm>
        </p:spPr>
      </p:pic>
    </p:spTree>
    <p:extLst>
      <p:ext uri="{BB962C8B-B14F-4D97-AF65-F5344CB8AC3E}">
        <p14:creationId xmlns:p14="http://schemas.microsoft.com/office/powerpoint/2010/main" val="80760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81F2-499D-4ABB-A29F-73971C7C153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4CB8267-D05B-4903-8C43-FFB8E251F3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481"/>
            <a:ext cx="9197975" cy="6898481"/>
          </a:xfrm>
        </p:spPr>
      </p:pic>
    </p:spTree>
    <p:extLst>
      <p:ext uri="{BB962C8B-B14F-4D97-AF65-F5344CB8AC3E}">
        <p14:creationId xmlns:p14="http://schemas.microsoft.com/office/powerpoint/2010/main" val="1304200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E867-9498-44A8-9DFE-9D5ECF3B0EB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49D6913-18AA-4441-B042-106FC48C80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350750"/>
            <a:ext cx="5257800" cy="7429120"/>
          </a:xfrm>
        </p:spPr>
      </p:pic>
    </p:spTree>
    <p:extLst>
      <p:ext uri="{BB962C8B-B14F-4D97-AF65-F5344CB8AC3E}">
        <p14:creationId xmlns:p14="http://schemas.microsoft.com/office/powerpoint/2010/main" val="97345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PDbipolar.jpg"/>
          <p:cNvPicPr>
            <a:picLocks noChangeAspect="1"/>
          </p:cNvPicPr>
          <p:nvPr/>
        </p:nvPicPr>
        <p:blipFill>
          <a:blip r:embed="rId2"/>
          <a:stretch>
            <a:fillRect/>
          </a:stretch>
        </p:blipFill>
        <p:spPr>
          <a:xfrm>
            <a:off x="0" y="0"/>
            <a:ext cx="9448800" cy="70866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line-personality-disorder-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meds.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Cutting &amp; Self-mutilating Behaviors</a:t>
            </a:r>
          </a:p>
        </p:txBody>
      </p:sp>
      <p:pic>
        <p:nvPicPr>
          <p:cNvPr id="3" name="Picture 2" descr="cutting1.jpg"/>
          <p:cNvPicPr>
            <a:picLocks noChangeAspect="1"/>
          </p:cNvPicPr>
          <p:nvPr/>
        </p:nvPicPr>
        <p:blipFill>
          <a:blip r:embed="rId2"/>
          <a:stretch>
            <a:fillRect/>
          </a:stretch>
        </p:blipFill>
        <p:spPr>
          <a:xfrm>
            <a:off x="228600" y="1295400"/>
            <a:ext cx="5138884" cy="2891790"/>
          </a:xfrm>
          <a:prstGeom prst="rect">
            <a:avLst/>
          </a:prstGeom>
        </p:spPr>
      </p:pic>
      <p:pic>
        <p:nvPicPr>
          <p:cNvPr id="4" name="Picture 3" descr="cutting2.jpg"/>
          <p:cNvPicPr>
            <a:picLocks noChangeAspect="1"/>
          </p:cNvPicPr>
          <p:nvPr/>
        </p:nvPicPr>
        <p:blipFill>
          <a:blip r:embed="rId3"/>
          <a:stretch>
            <a:fillRect/>
          </a:stretch>
        </p:blipFill>
        <p:spPr>
          <a:xfrm>
            <a:off x="4114800" y="3429000"/>
            <a:ext cx="4775200" cy="318028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3.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4.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5.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6.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7.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8.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9.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BPD verse Bipolar Disorder</a:t>
            </a:r>
          </a:p>
        </p:txBody>
      </p:sp>
      <p:pic>
        <p:nvPicPr>
          <p:cNvPr id="4" name="Content Placeholder 3" descr="BPDvsBipolar2.jpg"/>
          <p:cNvPicPr>
            <a:picLocks noGrp="1" noChangeAspect="1"/>
          </p:cNvPicPr>
          <p:nvPr>
            <p:ph idx="1"/>
          </p:nvPr>
        </p:nvPicPr>
        <p:blipFill>
          <a:blip r:embed="rId2"/>
          <a:stretch>
            <a:fillRect/>
          </a:stretch>
        </p:blipFill>
        <p:spPr>
          <a:xfrm>
            <a:off x="1113858" y="1447800"/>
            <a:ext cx="8030142" cy="47244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0.jpg"/>
          <p:cNvPicPr>
            <a:picLocks noChangeAspect="1"/>
          </p:cNvPicPr>
          <p:nvPr/>
        </p:nvPicPr>
        <p:blipFill>
          <a:blip r:embed="rId2"/>
          <a:stretch>
            <a:fillRect/>
          </a:stretch>
        </p:blipFill>
        <p:spPr>
          <a:xfrm>
            <a:off x="1016000" y="609600"/>
            <a:ext cx="8128000" cy="6248400"/>
          </a:xfrm>
          <a:prstGeom prst="rect">
            <a:avLst/>
          </a:prstGeom>
        </p:spPr>
      </p:pic>
      <p:sp>
        <p:nvSpPr>
          <p:cNvPr id="3" name="TextBox 2"/>
          <p:cNvSpPr txBox="1"/>
          <p:nvPr/>
        </p:nvSpPr>
        <p:spPr>
          <a:xfrm>
            <a:off x="1143000" y="0"/>
            <a:ext cx="7848600" cy="523220"/>
          </a:xfrm>
          <a:prstGeom prst="rect">
            <a:avLst/>
          </a:prstGeom>
          <a:noFill/>
        </p:spPr>
        <p:txBody>
          <a:bodyPr wrap="square" rtlCol="0">
            <a:spAutoFit/>
          </a:bodyPr>
          <a:lstStyle/>
          <a:p>
            <a:r>
              <a:rPr lang="en-US" sz="2800" dirty="0">
                <a:solidFill>
                  <a:schemeClr val="accent6">
                    <a:lumMod val="75000"/>
                  </a:schemeClr>
                </a:solidFill>
              </a:rPr>
              <a:t>Self - Injurious or Deliberate Self - Harm Behaviors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1.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2.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3.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4.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5.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7.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16.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tting19.jpg"/>
          <p:cNvPicPr>
            <a:picLocks noChangeAspect="1"/>
          </p:cNvPicPr>
          <p:nvPr/>
        </p:nvPicPr>
        <p:blipFill>
          <a:blip r:embed="rId2"/>
          <a:stretch>
            <a:fillRect/>
          </a:stretch>
        </p:blipFill>
        <p:spPr>
          <a:xfrm>
            <a:off x="990600" y="152400"/>
            <a:ext cx="8229600" cy="61722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0.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goals.jpg"/>
          <p:cNvPicPr>
            <a:picLocks noChangeAspect="1"/>
          </p:cNvPicPr>
          <p:nvPr/>
        </p:nvPicPr>
        <p:blipFill>
          <a:blip r:embed="rId2"/>
          <a:stretch>
            <a:fillRect/>
          </a:stretch>
        </p:blipFill>
        <p:spPr>
          <a:xfrm>
            <a:off x="1600200" y="304799"/>
            <a:ext cx="4724400" cy="59855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1.jpg"/>
          <p:cNvPicPr>
            <a:picLocks noChangeAspect="1"/>
          </p:cNvPicPr>
          <p:nvPr/>
        </p:nvPicPr>
        <p:blipFill>
          <a:blip r:embed="rId2"/>
          <a:stretch>
            <a:fillRect/>
          </a:stretch>
        </p:blipFill>
        <p:spPr>
          <a:xfrm>
            <a:off x="990600" y="0"/>
            <a:ext cx="8229600" cy="61722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2.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3.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7.jpg"/>
          <p:cNvPicPr>
            <a:picLocks noChangeAspect="1"/>
          </p:cNvPicPr>
          <p:nvPr/>
        </p:nvPicPr>
        <p:blipFill>
          <a:blip r:embed="rId2"/>
          <a:stretch>
            <a:fillRect/>
          </a:stretch>
        </p:blipFill>
        <p:spPr>
          <a:xfrm>
            <a:off x="990600" y="0"/>
            <a:ext cx="8331200" cy="62484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8.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9.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30.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4.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5.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26.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interview.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31.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32.jpg"/>
          <p:cNvPicPr>
            <a:picLocks noChangeAspect="1"/>
          </p:cNvPicPr>
          <p:nvPr/>
        </p:nvPicPr>
        <p:blipFill>
          <a:blip r:embed="rId2"/>
          <a:stretch>
            <a:fillRect/>
          </a:stretch>
        </p:blipFill>
        <p:spPr>
          <a:xfrm>
            <a:off x="990600" y="0"/>
            <a:ext cx="8128000" cy="60960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33.jpg"/>
          <p:cNvPicPr>
            <a:picLocks noChangeAspect="1"/>
          </p:cNvPicPr>
          <p:nvPr/>
        </p:nvPicPr>
        <p:blipFill>
          <a:blip r:embed="rId2"/>
          <a:stretch>
            <a:fillRect/>
          </a:stretch>
        </p:blipFill>
        <p:spPr>
          <a:xfrm>
            <a:off x="914400" y="0"/>
            <a:ext cx="8229600" cy="61722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tingAltern.jpg"/>
          <p:cNvPicPr>
            <a:picLocks noChangeAspect="1"/>
          </p:cNvPicPr>
          <p:nvPr/>
        </p:nvPicPr>
        <p:blipFill>
          <a:blip r:embed="rId2"/>
          <a:stretch>
            <a:fillRect/>
          </a:stretch>
        </p:blipFill>
        <p:spPr>
          <a:xfrm>
            <a:off x="1752599" y="0"/>
            <a:ext cx="5355857" cy="68580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for-a-cause.png"/>
          <p:cNvPicPr>
            <a:picLocks noChangeAspect="1"/>
          </p:cNvPicPr>
          <p:nvPr/>
        </p:nvPicPr>
        <p:blipFill>
          <a:blip r:embed="rId2"/>
          <a:stretch>
            <a:fillRect/>
          </a:stretch>
        </p:blipFill>
        <p:spPr>
          <a:xfrm>
            <a:off x="1371600" y="0"/>
            <a:ext cx="6411218"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D&amp;otherSx.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287</TotalTime>
  <Words>108</Words>
  <Application>Microsoft Office PowerPoint</Application>
  <PresentationFormat>On-screen Show (4:3)</PresentationFormat>
  <Paragraphs>5</Paragraphs>
  <Slides>84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Gill Sans MT</vt:lpstr>
      <vt:lpstr>Verdana</vt:lpstr>
      <vt:lpstr>Wingdings 2</vt:lpstr>
      <vt:lpstr>Solstice</vt:lpstr>
      <vt:lpstr>Borderline Personality Disorder  PSY6670  Lecture 8</vt:lpstr>
      <vt:lpstr>PowerPoint Presentation</vt:lpstr>
      <vt:lpstr>PowerPoint Presentation</vt:lpstr>
      <vt:lpstr>PowerPoint Presentation</vt:lpstr>
      <vt:lpstr>PowerPoint Presentation</vt:lpstr>
      <vt:lpstr>BPD verse Bipolar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Cutting &amp; Self-mutilating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Borderline Personality Disorder</dc:title>
  <dc:creator>J Fairbanks</dc:creator>
  <cp:lastModifiedBy>jfairbanks</cp:lastModifiedBy>
  <cp:revision>30</cp:revision>
  <dcterms:created xsi:type="dcterms:W3CDTF">2017-04-22T16:26:27Z</dcterms:created>
  <dcterms:modified xsi:type="dcterms:W3CDTF">2019-05-01T20:52:27Z</dcterms:modified>
</cp:coreProperties>
</file>