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sldIdLst>
    <p:sldId id="257" r:id="rId3"/>
    <p:sldId id="280" r:id="rId4"/>
    <p:sldId id="279" r:id="rId5"/>
    <p:sldId id="259" r:id="rId6"/>
    <p:sldId id="265" r:id="rId7"/>
    <p:sldId id="282" r:id="rId8"/>
    <p:sldId id="283" r:id="rId9"/>
    <p:sldId id="266" r:id="rId10"/>
    <p:sldId id="281" r:id="rId11"/>
    <p:sldId id="286" r:id="rId12"/>
    <p:sldId id="260" r:id="rId13"/>
    <p:sldId id="270" r:id="rId14"/>
    <p:sldId id="284" r:id="rId15"/>
    <p:sldId id="285" r:id="rId16"/>
    <p:sldId id="287" r:id="rId17"/>
    <p:sldId id="269" r:id="rId18"/>
    <p:sldId id="271" r:id="rId19"/>
    <p:sldId id="300" r:id="rId20"/>
    <p:sldId id="301" r:id="rId21"/>
    <p:sldId id="302" r:id="rId22"/>
    <p:sldId id="288" r:id="rId23"/>
    <p:sldId id="278" r:id="rId24"/>
    <p:sldId id="298" r:id="rId25"/>
    <p:sldId id="289" r:id="rId26"/>
    <p:sldId id="261" r:id="rId27"/>
    <p:sldId id="305" r:id="rId28"/>
    <p:sldId id="306" r:id="rId29"/>
    <p:sldId id="307" r:id="rId30"/>
    <p:sldId id="308" r:id="rId31"/>
    <p:sldId id="309" r:id="rId32"/>
    <p:sldId id="263" r:id="rId33"/>
    <p:sldId id="291" r:id="rId34"/>
    <p:sldId id="290" r:id="rId35"/>
    <p:sldId id="292" r:id="rId36"/>
    <p:sldId id="272" r:id="rId37"/>
    <p:sldId id="303" r:id="rId38"/>
    <p:sldId id="293" r:id="rId39"/>
    <p:sldId id="294" r:id="rId40"/>
    <p:sldId id="264" r:id="rId41"/>
    <p:sldId id="273" r:id="rId42"/>
    <p:sldId id="275" r:id="rId43"/>
    <p:sldId id="295" r:id="rId44"/>
    <p:sldId id="296" r:id="rId45"/>
    <p:sldId id="277" r:id="rId46"/>
    <p:sldId id="297" r:id="rId47"/>
    <p:sldId id="262" r:id="rId48"/>
    <p:sldId id="304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9" d="100"/>
          <a:sy n="39" d="100"/>
        </p:scale>
        <p:origin x="86" y="4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CF43FC0-FDBC-46DA-93A2-493FE2011F9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C9389AA-041B-4C3E-8810-111EF9CFD6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2380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FC0-FDBC-46DA-93A2-493FE2011F9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89AA-041B-4C3E-8810-111EF9CFD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22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FC0-FDBC-46DA-93A2-493FE2011F9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89AA-041B-4C3E-8810-111EF9CFD6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949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FC0-FDBC-46DA-93A2-493FE2011F9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89AA-041B-4C3E-8810-111EF9CFD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5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FC0-FDBC-46DA-93A2-493FE2011F9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89AA-041B-4C3E-8810-111EF9CFD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03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FC0-FDBC-46DA-93A2-493FE2011F9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89AA-041B-4C3E-8810-111EF9CFD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43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FC0-FDBC-46DA-93A2-493FE2011F9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89AA-041B-4C3E-8810-111EF9CFD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2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FC0-FDBC-46DA-93A2-493FE2011F9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89AA-041B-4C3E-8810-111EF9CFD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91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FC0-FDBC-46DA-93A2-493FE2011F9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89AA-041B-4C3E-8810-111EF9CFD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28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FC0-FDBC-46DA-93A2-493FE2011F9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89AA-041B-4C3E-8810-111EF9CFD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28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FC0-FDBC-46DA-93A2-493FE2011F9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89AA-041B-4C3E-8810-111EF9CFD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CF43FC0-FDBC-46DA-93A2-493FE2011F9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C9389AA-041B-4C3E-8810-111EF9CFD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55171"/>
            <a:ext cx="9666513" cy="3712028"/>
          </a:xfrm>
        </p:spPr>
        <p:txBody>
          <a:bodyPr>
            <a:normAutofit fontScale="90000"/>
          </a:bodyPr>
          <a:lstStyle/>
          <a:p>
            <a:r>
              <a:rPr lang="en-US" dirty="0"/>
              <a:t>PSY  6670</a:t>
            </a:r>
            <a:br>
              <a:rPr lang="en-US" dirty="0"/>
            </a:br>
            <a:r>
              <a:rPr lang="en-US" dirty="0"/>
              <a:t>Diagnosis &amp; Treatment Planning </a:t>
            </a:r>
            <a:br>
              <a:rPr lang="en-US" dirty="0"/>
            </a:br>
            <a:r>
              <a:rPr lang="en-US" dirty="0"/>
              <a:t>Lecture  7: </a:t>
            </a:r>
            <a:r>
              <a:rPr lang="en-US" dirty="0">
                <a:solidFill>
                  <a:srgbClr val="FF0000"/>
                </a:solidFill>
              </a:rPr>
              <a:t> Child &amp; Adolescent Disorders Treatment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Joel Fairbanks, Ph.D.</a:t>
            </a:r>
          </a:p>
        </p:txBody>
      </p:sp>
    </p:spTree>
    <p:extLst>
      <p:ext uri="{BB962C8B-B14F-4D97-AF65-F5344CB8AC3E}">
        <p14:creationId xmlns:p14="http://schemas.microsoft.com/office/powerpoint/2010/main" val="268492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Attention-deficit Hyperactivity Disorder</a:t>
            </a:r>
          </a:p>
        </p:txBody>
      </p:sp>
      <p:pic>
        <p:nvPicPr>
          <p:cNvPr id="4" name="Content Placeholder 3" descr="pills-dont-teach-skills-614x4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472" y="1919604"/>
            <a:ext cx="6493827" cy="435742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Attention-Deficit Hyperactivity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38868"/>
            <a:ext cx="9019208" cy="510367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12 % of school population (NYT:11/11/18).</a:t>
            </a:r>
          </a:p>
          <a:p>
            <a:r>
              <a:rPr lang="en-US" sz="3200" dirty="0"/>
              <a:t>3 to 1 Ratio of boys to girls.</a:t>
            </a:r>
          </a:p>
          <a:p>
            <a:r>
              <a:rPr lang="en-US" sz="3200" dirty="0"/>
              <a:t>40% of Hyperactive kids also have ODD.</a:t>
            </a:r>
          </a:p>
          <a:p>
            <a:r>
              <a:rPr lang="en-US" sz="3200" dirty="0"/>
              <a:t>Depression and Anxiety (OCD) are also comorbid with ADHD.</a:t>
            </a:r>
          </a:p>
          <a:p>
            <a:r>
              <a:rPr lang="en-US" sz="3200" dirty="0"/>
              <a:t>Conduct Disorders misdiagnosed as ADHD.</a:t>
            </a:r>
          </a:p>
          <a:p>
            <a:r>
              <a:rPr lang="en-US" sz="3200" dirty="0"/>
              <a:t>¼ of Children/teens take </a:t>
            </a:r>
            <a:r>
              <a:rPr lang="en-US" sz="3200"/>
              <a:t>prescription medication (NYT:11/11/18)</a:t>
            </a:r>
            <a:endParaRPr lang="en-US" sz="3200" dirty="0"/>
          </a:p>
          <a:p>
            <a:r>
              <a:rPr lang="en-US" sz="3200" dirty="0"/>
              <a:t>Risk for Substance Abuse as teens.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9363"/>
          </a:xfrm>
        </p:spPr>
        <p:txBody>
          <a:bodyPr/>
          <a:lstStyle/>
          <a:p>
            <a:r>
              <a:rPr lang="en-US" dirty="0"/>
              <a:t>Assessment for ADHD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583473"/>
            <a:ext cx="9286837" cy="505150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Classroom observations and grades.</a:t>
            </a:r>
          </a:p>
          <a:p>
            <a:r>
              <a:rPr lang="en-US" sz="3200" dirty="0"/>
              <a:t>Referral for psychological testing.</a:t>
            </a:r>
          </a:p>
          <a:p>
            <a:r>
              <a:rPr lang="en-US" sz="3200" dirty="0"/>
              <a:t>Referral to Pediatrician (R/O other conditions)</a:t>
            </a:r>
          </a:p>
          <a:p>
            <a:r>
              <a:rPr lang="en-US" sz="3200" dirty="0"/>
              <a:t>Questionnaires:</a:t>
            </a:r>
          </a:p>
          <a:p>
            <a:pPr lvl="1"/>
            <a:r>
              <a:rPr lang="en-US" sz="3000" dirty="0"/>
              <a:t>Connors’ Rating Scales</a:t>
            </a:r>
          </a:p>
          <a:p>
            <a:pPr lvl="1"/>
            <a:r>
              <a:rPr lang="en-US" sz="3000" dirty="0"/>
              <a:t>Vanderbilt Rating Scale</a:t>
            </a:r>
          </a:p>
          <a:p>
            <a:pPr lvl="1"/>
            <a:r>
              <a:rPr lang="en-US" sz="3000" dirty="0"/>
              <a:t>CBCL or BASC (</a:t>
            </a:r>
            <a:r>
              <a:rPr lang="en-US" sz="2400" dirty="0"/>
              <a:t>Behavior Assessment Scale-Children)</a:t>
            </a:r>
            <a:endParaRPr lang="en-US" sz="3000" dirty="0"/>
          </a:p>
          <a:p>
            <a:pPr lvl="1"/>
            <a:r>
              <a:rPr lang="en-US" sz="3000" dirty="0"/>
              <a:t>Childhood ADHD Rating Scale-Self report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5A1648-70AE-41F4-AB48-7F0DB0232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360" y="15874"/>
            <a:ext cx="8971690" cy="67357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dhdComor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129" y="0"/>
            <a:ext cx="10559521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dhdgoa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108" y="1"/>
            <a:ext cx="8691942" cy="686084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2885"/>
          </a:xfrm>
        </p:spPr>
        <p:txBody>
          <a:bodyPr/>
          <a:lstStyle/>
          <a:p>
            <a:r>
              <a:rPr lang="en-US" dirty="0"/>
              <a:t>ADHD 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05054"/>
            <a:ext cx="9153022" cy="5051502"/>
          </a:xfrm>
        </p:spPr>
        <p:txBody>
          <a:bodyPr>
            <a:normAutofit/>
          </a:bodyPr>
          <a:lstStyle/>
          <a:p>
            <a:r>
              <a:rPr lang="en-US" sz="3200" dirty="0"/>
              <a:t>Stimulant medications (methylphenidate)</a:t>
            </a:r>
          </a:p>
          <a:p>
            <a:r>
              <a:rPr lang="en-US" sz="3200" dirty="0"/>
              <a:t>Dexmethylphenidate (Focalin/Dexedrine)</a:t>
            </a:r>
          </a:p>
          <a:p>
            <a:r>
              <a:rPr lang="en-US" sz="3200" dirty="0"/>
              <a:t>TCAs but risk of cardiac arrhythmias</a:t>
            </a:r>
          </a:p>
          <a:p>
            <a:r>
              <a:rPr lang="en-US" sz="3200" dirty="0"/>
              <a:t>Buproprion (Wellbutrin XL)</a:t>
            </a:r>
          </a:p>
          <a:p>
            <a:r>
              <a:rPr lang="en-US" sz="3200" dirty="0"/>
              <a:t>Strattera </a:t>
            </a:r>
          </a:p>
          <a:p>
            <a:r>
              <a:rPr lang="en-US" sz="3200" dirty="0"/>
              <a:t>Adderall</a:t>
            </a:r>
          </a:p>
          <a:p>
            <a:r>
              <a:rPr lang="en-US" sz="3200" dirty="0"/>
              <a:t>Vyvanse</a:t>
            </a:r>
          </a:p>
          <a:p>
            <a:r>
              <a:rPr lang="en-US" sz="3200" dirty="0"/>
              <a:t>Provigil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4036"/>
          </a:xfrm>
        </p:spPr>
        <p:txBody>
          <a:bodyPr/>
          <a:lstStyle/>
          <a:p>
            <a:r>
              <a:rPr lang="en-US" dirty="0"/>
              <a:t>ADHD Treatment Goals &amp;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505415"/>
            <a:ext cx="9231082" cy="5352585"/>
          </a:xfrm>
        </p:spPr>
        <p:txBody>
          <a:bodyPr>
            <a:normAutofit/>
          </a:bodyPr>
          <a:lstStyle/>
          <a:p>
            <a:r>
              <a:rPr lang="en-US" sz="3200" dirty="0"/>
              <a:t>Family Therapy and Parenting Skills Training.</a:t>
            </a:r>
          </a:p>
          <a:p>
            <a:r>
              <a:rPr lang="en-US" sz="3200" dirty="0"/>
              <a:t>Individual/Group for self-esteem and peer relationships/social skills &amp; empathy training.</a:t>
            </a:r>
          </a:p>
          <a:p>
            <a:r>
              <a:rPr lang="en-US" sz="3200" dirty="0"/>
              <a:t>Cognitive Therapies; STOP intervention, 	</a:t>
            </a:r>
            <a:r>
              <a:rPr lang="en-US" sz="3000" dirty="0"/>
              <a:t>Verbalize before Acting Training.</a:t>
            </a:r>
          </a:p>
          <a:p>
            <a:r>
              <a:rPr lang="en-US" sz="3200" dirty="0"/>
              <a:t>Behavior Modification &amp; Token Economies.</a:t>
            </a:r>
          </a:p>
          <a:p>
            <a:r>
              <a:rPr lang="en-US" sz="3200" dirty="0"/>
              <a:t>Homework Interventions </a:t>
            </a:r>
            <a:r>
              <a:rPr lang="en-US" sz="2400" dirty="0"/>
              <a:t>(structure &amp; organization)</a:t>
            </a:r>
          </a:p>
          <a:p>
            <a:r>
              <a:rPr lang="en-US" sz="3200" dirty="0"/>
              <a:t>Address secondary diagnoses: depression and anxiety (OCD behaviors)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317" y="1755228"/>
            <a:ext cx="10951780" cy="5102772"/>
          </a:xfrm>
        </p:spPr>
        <p:txBody>
          <a:bodyPr>
            <a:normAutofit/>
          </a:bodyPr>
          <a:lstStyle/>
          <a:p>
            <a:r>
              <a:rPr lang="en-US" sz="2800" dirty="0"/>
              <a:t>The Monarch external Trigeminal Nerve Stimulation (</a:t>
            </a:r>
            <a:r>
              <a:rPr lang="en-US" sz="2800" dirty="0" err="1"/>
              <a:t>eTNS</a:t>
            </a:r>
            <a:r>
              <a:rPr lang="en-US" sz="2800" dirty="0"/>
              <a:t>) System (</a:t>
            </a:r>
            <a:r>
              <a:rPr lang="en-US" sz="2800" dirty="0" err="1"/>
              <a:t>NeuroSigma</a:t>
            </a:r>
            <a:r>
              <a:rPr lang="en-US" sz="2800" dirty="0"/>
              <a:t> – Theta waves) is approved for patients 7-12 years of age who are not being treated with ADHD medications; the device is intended for use at home under caregiver supervision during periods of sleep. The Monarch </a:t>
            </a:r>
            <a:r>
              <a:rPr lang="en-US" sz="2800" dirty="0" err="1"/>
              <a:t>eTNS</a:t>
            </a:r>
            <a:r>
              <a:rPr lang="en-US" sz="2800" dirty="0"/>
              <a:t> works by delivering a low-level electrical pulse to the trigeminal nerve through a small patch that is placed on the patient’s forehead. Starting price $1,000, not covered yet by insurance companies.</a:t>
            </a:r>
            <a:br>
              <a:rPr lang="en-US" sz="2800" dirty="0"/>
            </a:br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4993" y="1905000"/>
            <a:ext cx="4603531" cy="454835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6" y="258876"/>
            <a:ext cx="9547947" cy="14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0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</a:t>
            </a:r>
            <a:r>
              <a:rPr lang="en-US" dirty="0" err="1"/>
              <a:t>eTNS</a:t>
            </a:r>
            <a:r>
              <a:rPr lang="en-US" dirty="0"/>
              <a:t>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028" y="2039007"/>
            <a:ext cx="9444584" cy="4818993"/>
          </a:xfrm>
        </p:spPr>
        <p:txBody>
          <a:bodyPr>
            <a:noAutofit/>
          </a:bodyPr>
          <a:lstStyle/>
          <a:p>
            <a:pPr lvl="0">
              <a:buClr>
                <a:srgbClr val="A53010"/>
              </a:buClr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Results showed that treatment with the </a:t>
            </a: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eTNS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device led to statistically significant improvement in ADHD symptoms compared with placebo </a:t>
            </a:r>
          </a:p>
          <a:p>
            <a:pPr lvl="0">
              <a:buClr>
                <a:srgbClr val="A53010"/>
              </a:buClr>
            </a:pP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eTNS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ADHD-RS score decreased from 34.1 points to 23.4 points (0 -56); placebo: ADHD-RS score decreased from 33.7 points to 27.5 points). With regard to safety, drowsiness, increased appetite, sleep disturbance, teeth clenching, headache, and fatigue were the most common adverse reactions associated with </a:t>
            </a: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eTNS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therapy.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10" y="181304"/>
            <a:ext cx="23812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8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ecent-advances-in-autism-treatment-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32" y="0"/>
            <a:ext cx="9976168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717" y="252249"/>
            <a:ext cx="7399283" cy="6516414"/>
          </a:xfrm>
        </p:spPr>
        <p:txBody>
          <a:bodyPr/>
          <a:lstStyle/>
          <a:p>
            <a:r>
              <a:rPr lang="en-US" dirty="0"/>
              <a:t>ADHD-Rating Scale</a:t>
            </a:r>
            <a:br>
              <a:rPr lang="en-US" dirty="0"/>
            </a:br>
            <a:br>
              <a:rPr lang="en-US" sz="2800" dirty="0"/>
            </a:br>
            <a:r>
              <a:rPr lang="en-US" sz="2800" dirty="0"/>
              <a:t> Mean = 12,  Standard Deviation = 6</a:t>
            </a:r>
            <a:br>
              <a:rPr lang="en-US" sz="2800" dirty="0"/>
            </a:br>
            <a:r>
              <a:rPr lang="en-US" sz="2800" dirty="0"/>
              <a:t>   Standard Error of Measure +/- 3</a:t>
            </a:r>
            <a:br>
              <a:rPr lang="en-US" sz="2800" dirty="0"/>
            </a:br>
            <a:r>
              <a:rPr lang="en-US" sz="2800" dirty="0"/>
              <a:t>   Average Range 6 – 18</a:t>
            </a:r>
            <a:br>
              <a:rPr lang="en-US" sz="2800" dirty="0"/>
            </a:br>
            <a:r>
              <a:rPr lang="en-US" sz="2800" dirty="0"/>
              <a:t>	Borderline 			  18 - 24</a:t>
            </a:r>
            <a:br>
              <a:rPr lang="en-US" sz="2800" dirty="0"/>
            </a:br>
            <a:r>
              <a:rPr lang="en-US" sz="2800" dirty="0"/>
              <a:t>     Mild ADHD 		  24 – 30</a:t>
            </a:r>
            <a:br>
              <a:rPr lang="en-US" sz="2800" dirty="0"/>
            </a:br>
            <a:r>
              <a:rPr lang="en-US" sz="2800" dirty="0"/>
              <a:t>    Moderate ADHD  30 – 42</a:t>
            </a:r>
            <a:br>
              <a:rPr lang="en-US" sz="2800" dirty="0"/>
            </a:br>
            <a:r>
              <a:rPr lang="en-US" sz="2800" dirty="0"/>
              <a:t>    Severe ADHD 	  42 – 54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 err="1"/>
              <a:t>eTNS</a:t>
            </a:r>
            <a:r>
              <a:rPr lang="en-US" sz="2800" dirty="0"/>
              <a:t> Group  34.1 to 23.4 (20.4 – 26.4)</a:t>
            </a:r>
            <a:br>
              <a:rPr lang="en-US" sz="2800" dirty="0"/>
            </a:br>
            <a:r>
              <a:rPr lang="en-US" sz="2800" dirty="0"/>
              <a:t>    Placebo        33.7 to 27.5 (24.5 - 30.5)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1" y="252248"/>
            <a:ext cx="4481872" cy="6516414"/>
          </a:xfrm>
        </p:spPr>
      </p:pic>
    </p:spTree>
    <p:extLst>
      <p:ext uri="{BB962C8B-B14F-4D97-AF65-F5344CB8AC3E}">
        <p14:creationId xmlns:p14="http://schemas.microsoft.com/office/powerpoint/2010/main" val="2630200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on-pharmaco-interventions-for-the-treatment-of-adhd_600x5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553" y="0"/>
            <a:ext cx="7928324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DHDtx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-1"/>
            <a:ext cx="12192001" cy="694691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 1.  Patient will improve his school academic functioning by one grade level in mathematics  (6 weeks)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100" y="2133600"/>
            <a:ext cx="9410700" cy="4521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Objectives:</a:t>
            </a:r>
          </a:p>
          <a:p>
            <a:pPr>
              <a:buNone/>
            </a:pPr>
            <a:r>
              <a:rPr lang="en-US" sz="2800" dirty="0"/>
              <a:t>    1.  Patient will complete 85% of his weekly math</a:t>
            </a:r>
          </a:p>
          <a:p>
            <a:pPr>
              <a:buNone/>
            </a:pPr>
            <a:r>
              <a:rPr lang="en-US" sz="2800" dirty="0"/>
              <a:t>          homework assignments with grade &gt; 70%. (6 weeks)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    2.  Patient will Utilize the S.T.O.P. technique in </a:t>
            </a:r>
          </a:p>
          <a:p>
            <a:pPr>
              <a:buNone/>
            </a:pPr>
            <a:r>
              <a:rPr lang="en-US" sz="2800" dirty="0"/>
              <a:t>           the classroom and at home. (6 weeks)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   3.  Patient will have his parents review his daily </a:t>
            </a:r>
          </a:p>
          <a:p>
            <a:pPr>
              <a:buNone/>
            </a:pPr>
            <a:r>
              <a:rPr lang="en-US" sz="2800" dirty="0"/>
              <a:t>          math homework assignments and quizzes (6 weeks)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D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23" y="0"/>
            <a:ext cx="1090282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Disruptive and Conduct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94263"/>
            <a:ext cx="8915400" cy="518531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9% of Boys and 2% of Girls.</a:t>
            </a:r>
          </a:p>
          <a:p>
            <a:r>
              <a:rPr lang="en-US" sz="3200" dirty="0"/>
              <a:t>High risk for substance abuse.</a:t>
            </a:r>
          </a:p>
          <a:p>
            <a:r>
              <a:rPr lang="en-US" sz="3200" dirty="0"/>
              <a:t>Usually 2 or more grade behind in one or more academic subjects. </a:t>
            </a:r>
          </a:p>
          <a:p>
            <a:r>
              <a:rPr lang="en-US" sz="3200" dirty="0"/>
              <a:t>Low self-esteem and poor frustration tolerance.</a:t>
            </a:r>
          </a:p>
          <a:p>
            <a:r>
              <a:rPr lang="en-US" sz="3200" dirty="0"/>
              <a:t>Secondary Diagnosis of ADHD.</a:t>
            </a:r>
          </a:p>
          <a:p>
            <a:r>
              <a:rPr lang="en-US" sz="3200" dirty="0"/>
              <a:t>R/O “Masked Depression”</a:t>
            </a:r>
          </a:p>
          <a:p>
            <a:r>
              <a:rPr lang="en-US" sz="3200" dirty="0"/>
              <a:t>Family history of antisocial behavior and substance abuse.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68FE0-1372-46E9-A4B7-B7BA7767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Risk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Factors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3452F3-18A5-456D-930F-48D59EBB9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855" y="3790951"/>
            <a:ext cx="3424790" cy="271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C5007-3F05-4E24-A798-038FCE90A5E8}"/>
              </a:ext>
            </a:extLst>
          </p:cNvPr>
          <p:cNvSpPr txBox="1"/>
          <p:nvPr/>
        </p:nvSpPr>
        <p:spPr>
          <a:xfrm>
            <a:off x="4379647" y="71021"/>
            <a:ext cx="684715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Male sex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Maternal smoking during pregnancy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Living in poverty during childhood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Parental conditions such as substance abuse disorders and criminal behavior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Exposure to physical or sexual abuse in childhood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Exposure to domestic violence between parents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Family instability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Lower cognitive ability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Association with peers who use substances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Truant from school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Engage in criminal activity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Experience harsh discipline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Have parents with a cruel or rejecting attitude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Have poor health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Not around other children</a:t>
            </a:r>
          </a:p>
        </p:txBody>
      </p:sp>
    </p:spTree>
    <p:extLst>
      <p:ext uri="{BB962C8B-B14F-4D97-AF65-F5344CB8AC3E}">
        <p14:creationId xmlns:p14="http://schemas.microsoft.com/office/powerpoint/2010/main" val="4246020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68FE0-1372-46E9-A4B7-B7BA7767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Differential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diagnoses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3452F3-18A5-456D-930F-48D59EBB9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855" y="4010474"/>
            <a:ext cx="3424790" cy="2279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C5007-3F05-4E24-A798-038FCE90A5E8}"/>
              </a:ext>
            </a:extLst>
          </p:cNvPr>
          <p:cNvSpPr txBox="1"/>
          <p:nvPr/>
        </p:nvSpPr>
        <p:spPr>
          <a:xfrm>
            <a:off x="4379647" y="71021"/>
            <a:ext cx="684715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7B789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Opposition Defiant Disorder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Intermittent Explosive Disorder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7B789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ADD or ADHD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Disruptive Mood Dysregulation Disorder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7B789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Major Depressive Disorder or Persistent Depressive Disorder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Bipolar Disorders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7B789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Adjustment Disorders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Substance Use Disorders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7B789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PTSD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183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68FE0-1372-46E9-A4B7-B7BA7767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What doesn’t work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3452F3-18A5-456D-930F-48D59EBB9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127" y="4039049"/>
            <a:ext cx="3424789" cy="2279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C5007-3F05-4E24-A798-038FCE90A5E8}"/>
              </a:ext>
            </a:extLst>
          </p:cNvPr>
          <p:cNvSpPr txBox="1"/>
          <p:nvPr/>
        </p:nvSpPr>
        <p:spPr>
          <a:xfrm>
            <a:off x="4379647" y="71021"/>
            <a:ext cx="68471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Treatment that consistently mimics earlier trauma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2A9B9">
                    <a:lumMod val="7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Treatment that involves association with other adolescents with antisocial behaviors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495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68FE0-1372-46E9-A4B7-B7BA7767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These kids are highly resistant to treatment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3452F3-18A5-456D-930F-48D59EBB9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127" y="4043178"/>
            <a:ext cx="3424789" cy="227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C5007-3F05-4E24-A798-038FCE90A5E8}"/>
              </a:ext>
            </a:extLst>
          </p:cNvPr>
          <p:cNvSpPr txBox="1"/>
          <p:nvPr/>
        </p:nvSpPr>
        <p:spPr>
          <a:xfrm>
            <a:off x="4379647" y="71021"/>
            <a:ext cx="684715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9A489">
                    <a:lumMod val="7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Unwillingness to accept anyone who resembles authority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Denial that there is a problem that can and should be addressed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9A489">
                    <a:lumMod val="7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Deeply entrenched core belief system that supports the dysfunctional behavior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9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utism-spectrum-disorder-asd-presentation-1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43" y="-514350"/>
            <a:ext cx="10250888" cy="76962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68FE0-1372-46E9-A4B7-B7BA7767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21" y="643466"/>
            <a:ext cx="3162595" cy="5528734"/>
          </a:xfrm>
          <a:noFill/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Mode Deactivation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Therapy (MDT)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3452F3-18A5-456D-930F-48D59EBB9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855" y="4063050"/>
            <a:ext cx="3424790" cy="2173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C5007-3F05-4E24-A798-038FCE90A5E8}"/>
              </a:ext>
            </a:extLst>
          </p:cNvPr>
          <p:cNvSpPr txBox="1"/>
          <p:nvPr/>
        </p:nvSpPr>
        <p:spPr>
          <a:xfrm>
            <a:off x="4379647" y="71021"/>
            <a:ext cx="68471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A cognitive-behavioral therapy that combines Dialectical Behavior Therapy (DBT), Acceptance and Commitment Therapy (ACT), and mindfulness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2A9B9">
                    <a:lumMod val="7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Designed to overcome shortcomings of other cognitive behavioral therapies in treatment of adolescents with multiple diagnoses that are hard to treat, typically results of trauma</a:t>
            </a:r>
          </a:p>
        </p:txBody>
      </p:sp>
    </p:spTree>
    <p:extLst>
      <p:ext uri="{BB962C8B-B14F-4D97-AF65-F5344CB8AC3E}">
        <p14:creationId xmlns:p14="http://schemas.microsoft.com/office/powerpoint/2010/main" val="110001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68FE0-1372-46E9-A4B7-B7BA7767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21" y="643466"/>
            <a:ext cx="3162595" cy="5528734"/>
          </a:xfrm>
          <a:noFill/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How MDT Works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3452F3-18A5-456D-930F-48D59EBB9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828" y="3756755"/>
            <a:ext cx="3451087" cy="229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C5007-3F05-4E24-A798-038FCE90A5E8}"/>
              </a:ext>
            </a:extLst>
          </p:cNvPr>
          <p:cNvSpPr txBox="1"/>
          <p:nvPr/>
        </p:nvSpPr>
        <p:spPr>
          <a:xfrm>
            <a:off x="4379647" y="71021"/>
            <a:ext cx="684715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7B789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When an event is encountered or anticipated that the adolescent recalls as traumatic, unconscious cognitions activate an associated fear response – fight or flight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This mode activation causes emotional and behavioral responses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7B789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Mode deactivation is the intervention by which a mode is deactivated before it results in an aggressive act or other forms of emotional dysregulation</a:t>
            </a:r>
          </a:p>
        </p:txBody>
      </p:sp>
    </p:spTree>
    <p:extLst>
      <p:ext uri="{BB962C8B-B14F-4D97-AF65-F5344CB8AC3E}">
        <p14:creationId xmlns:p14="http://schemas.microsoft.com/office/powerpoint/2010/main" val="2786623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ppositional-defiant-disorder-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732" y="0"/>
            <a:ext cx="9134455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iagnosed-adhd-odd-etc-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182" y="-381000"/>
            <a:ext cx="9641925" cy="7239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5549"/>
          </a:xfrm>
        </p:spPr>
        <p:txBody>
          <a:bodyPr/>
          <a:lstStyle/>
          <a:p>
            <a:r>
              <a:rPr lang="en-US" dirty="0"/>
              <a:t>Treatment and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483111"/>
            <a:ext cx="9286838" cy="517416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Multisystemic Therapy (MST)</a:t>
            </a:r>
          </a:p>
          <a:p>
            <a:r>
              <a:rPr lang="en-US" sz="3200" dirty="0"/>
              <a:t>Reality Therapy; Group or Individual</a:t>
            </a:r>
          </a:p>
          <a:p>
            <a:r>
              <a:rPr lang="en-US" sz="3200" dirty="0"/>
              <a:t>Family Therapy &amp; Parenting Skills Training.</a:t>
            </a:r>
          </a:p>
          <a:p>
            <a:r>
              <a:rPr lang="en-US" sz="3200" dirty="0"/>
              <a:t>Tough Love Approach.</a:t>
            </a:r>
          </a:p>
          <a:p>
            <a:r>
              <a:rPr lang="en-US" sz="3200" dirty="0"/>
              <a:t>Behavior Modification &amp; Token Economies.</a:t>
            </a:r>
          </a:p>
          <a:p>
            <a:r>
              <a:rPr lang="en-US" sz="3200" dirty="0"/>
              <a:t>Social Skills Training </a:t>
            </a:r>
          </a:p>
          <a:p>
            <a:r>
              <a:rPr lang="en-US" sz="3200" dirty="0"/>
              <a:t>Anger Management &amp; Impulse Control</a:t>
            </a:r>
          </a:p>
          <a:p>
            <a:r>
              <a:rPr lang="en-US" sz="3200" dirty="0"/>
              <a:t>Remedial Education to improve performance.</a:t>
            </a:r>
          </a:p>
          <a:p>
            <a:r>
              <a:rPr lang="en-US" sz="3200" dirty="0"/>
              <a:t>Substance Abuse assessment &amp; treatment.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166" y="168165"/>
            <a:ext cx="10384220" cy="2186151"/>
          </a:xfrm>
        </p:spPr>
        <p:txBody>
          <a:bodyPr>
            <a:normAutofit/>
          </a:bodyPr>
          <a:lstStyle/>
          <a:p>
            <a:r>
              <a:rPr lang="en-US" dirty="0"/>
              <a:t>Goal: Patient will reduce inappropriate verbal outbursts by 75% (2 or less episodes/week at home or school) within 90 days.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166" y="2354316"/>
            <a:ext cx="9812446" cy="4372305"/>
          </a:xfrm>
        </p:spPr>
        <p:txBody>
          <a:bodyPr>
            <a:normAutofit/>
          </a:bodyPr>
          <a:lstStyle/>
          <a:p>
            <a:r>
              <a:rPr lang="en-US" sz="2800" dirty="0"/>
              <a:t>Objective 1:  Parents will establish a behavior modification program to reward each day of no verbal outbursts (2 weeks)</a:t>
            </a:r>
          </a:p>
          <a:p>
            <a:r>
              <a:rPr lang="en-US" sz="2800" dirty="0"/>
              <a:t>Objective 2: Patient will learn and demonstrate on at least 3 occasions CBT techniques to appropriately voice his negative emotions/feelings  (30 days).</a:t>
            </a:r>
          </a:p>
          <a:p>
            <a:r>
              <a:rPr lang="en-US" sz="2800" dirty="0"/>
              <a:t>Objective 3:  Patient will participate in a 6 week Social Skills group conducted at school. (90 days).</a:t>
            </a:r>
          </a:p>
        </p:txBody>
      </p:sp>
    </p:spTree>
    <p:extLst>
      <p:ext uri="{BB962C8B-B14F-4D97-AF65-F5344CB8AC3E}">
        <p14:creationId xmlns:p14="http://schemas.microsoft.com/office/powerpoint/2010/main" val="2327656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MAHA_TreatingPTSDInHeartKidsAndTheirFamilies_0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41" y="525592"/>
            <a:ext cx="11677345" cy="56959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TSD_in_Preschool_childr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34538"/>
            <a:ext cx="8911687" cy="1248936"/>
          </a:xfrm>
        </p:spPr>
        <p:txBody>
          <a:bodyPr/>
          <a:lstStyle/>
          <a:p>
            <a:r>
              <a:rPr lang="en-US" dirty="0"/>
              <a:t>PTSD in Children who are victims of Physical or Sexual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405" y="1817649"/>
            <a:ext cx="10318595" cy="504035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Also consider natural disasters, DV, MVAs.</a:t>
            </a:r>
          </a:p>
          <a:p>
            <a:r>
              <a:rPr lang="en-US" sz="3200" dirty="0"/>
              <a:t>They stop thinking of the future.</a:t>
            </a:r>
          </a:p>
          <a:p>
            <a:r>
              <a:rPr lang="en-US" sz="3200" dirty="0"/>
              <a:t>Demonstrate pessimism, shame, fearfulness, repeated nightmares, and somatic complaints.</a:t>
            </a:r>
          </a:p>
          <a:p>
            <a:r>
              <a:rPr lang="en-US" sz="3200" dirty="0"/>
              <a:t>Dissociative states or episodes (spacing out).</a:t>
            </a:r>
          </a:p>
          <a:p>
            <a:r>
              <a:rPr lang="en-US" sz="3200" dirty="0"/>
              <a:t>Self-injurious behaviors &amp; Impulse control problems.</a:t>
            </a:r>
          </a:p>
          <a:p>
            <a:r>
              <a:rPr lang="en-US" sz="3200" dirty="0"/>
              <a:t>Repetition compulsions (OCD features).</a:t>
            </a:r>
          </a:p>
          <a:p>
            <a:r>
              <a:rPr lang="en-US" sz="3200" dirty="0"/>
              <a:t>Social Isolation &amp; restricted emotional responses.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Autism Spectrum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Estimated in 1.5% of children under 15.</a:t>
            </a:r>
          </a:p>
          <a:p>
            <a:r>
              <a:rPr lang="en-US" sz="3200" dirty="0"/>
              <a:t>Classic Autism is near 0.25% of youth.</a:t>
            </a:r>
          </a:p>
          <a:p>
            <a:r>
              <a:rPr lang="en-US" sz="3200" dirty="0"/>
              <a:t>Boys are 3 times more prone than girls.</a:t>
            </a:r>
          </a:p>
          <a:p>
            <a:r>
              <a:rPr lang="en-US" sz="3200" dirty="0"/>
              <a:t>R/O Speech and Language disorders.</a:t>
            </a:r>
          </a:p>
          <a:p>
            <a:r>
              <a:rPr lang="en-US" sz="3200" dirty="0"/>
              <a:t>R/O Schizophrenia in childhood.</a:t>
            </a:r>
          </a:p>
          <a:p>
            <a:r>
              <a:rPr lang="en-US" sz="3200" dirty="0"/>
              <a:t>R/O Reactive Attachment Disorder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PTSD in Children and Adolescents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2133599"/>
            <a:ext cx="9309139" cy="451252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Debriefing and provide Safe Area.</a:t>
            </a:r>
          </a:p>
          <a:p>
            <a:r>
              <a:rPr lang="en-US" sz="3200" dirty="0"/>
              <a:t>Address fears and security.</a:t>
            </a:r>
          </a:p>
          <a:p>
            <a:r>
              <a:rPr lang="en-US" sz="3200" dirty="0"/>
              <a:t>Allow for natural discussion of Trauma; art or play therapies can be useful and less threatening.</a:t>
            </a:r>
          </a:p>
          <a:p>
            <a:r>
              <a:rPr lang="en-US" sz="3200" dirty="0"/>
              <a:t>Family Therapy</a:t>
            </a:r>
          </a:p>
          <a:p>
            <a:r>
              <a:rPr lang="en-US" sz="3200" dirty="0"/>
              <a:t>Group Therapy and Support Groups</a:t>
            </a:r>
          </a:p>
          <a:p>
            <a:r>
              <a:rPr lang="en-US" sz="3200" dirty="0"/>
              <a:t>Medications: SSRIs, Wellbutrin/BuSpar.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Elimination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Enuresis, 7% males and 3% of girls.</a:t>
            </a:r>
          </a:p>
          <a:p>
            <a:r>
              <a:rPr lang="en-US" sz="3200" dirty="0"/>
              <a:t>Nocturnal enuresis is the most common.</a:t>
            </a:r>
          </a:p>
          <a:p>
            <a:r>
              <a:rPr lang="en-US" sz="3200" dirty="0"/>
              <a:t>Rule Out medical conditions (infections)</a:t>
            </a:r>
          </a:p>
          <a:p>
            <a:r>
              <a:rPr lang="en-US" sz="3200" dirty="0"/>
              <a:t>99% out grow the disorder by age 18.</a:t>
            </a:r>
          </a:p>
          <a:p>
            <a:r>
              <a:rPr lang="en-US" sz="3200" dirty="0"/>
              <a:t>Stressful events can trigger relapse.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nures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765" y="666750"/>
            <a:ext cx="10231694" cy="56388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nurT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179" y="0"/>
            <a:ext cx="9143999" cy="6858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5910"/>
          </a:xfrm>
        </p:spPr>
        <p:txBody>
          <a:bodyPr/>
          <a:lstStyle/>
          <a:p>
            <a:r>
              <a:rPr lang="en-US" dirty="0"/>
              <a:t>Treatments for Enuresis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605776"/>
            <a:ext cx="9063813" cy="4566424"/>
          </a:xfrm>
        </p:spPr>
        <p:txBody>
          <a:bodyPr>
            <a:normAutofit/>
          </a:bodyPr>
          <a:lstStyle/>
          <a:p>
            <a:r>
              <a:rPr lang="en-US" sz="3200" dirty="0"/>
              <a:t>Retention Control Training</a:t>
            </a:r>
          </a:p>
          <a:p>
            <a:r>
              <a:rPr lang="en-US" sz="3200" dirty="0"/>
              <a:t>Behavior Modification, Token economy</a:t>
            </a:r>
          </a:p>
          <a:p>
            <a:r>
              <a:rPr lang="en-US" sz="3200" dirty="0"/>
              <a:t>Stress Management</a:t>
            </a:r>
          </a:p>
          <a:p>
            <a:r>
              <a:rPr lang="en-US" sz="3200" dirty="0"/>
              <a:t>Conditioning Devices</a:t>
            </a:r>
          </a:p>
          <a:p>
            <a:r>
              <a:rPr lang="en-US" sz="3200" dirty="0"/>
              <a:t>TCA medications and DDAVP</a:t>
            </a:r>
          </a:p>
          <a:p>
            <a:r>
              <a:rPr lang="en-US" sz="3200" dirty="0"/>
              <a:t>Alternatives: Cinnamon, Cranberry Juice, Olive Oil rubs.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ytone-progress-char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983" y="-876300"/>
            <a:ext cx="8905875" cy="1152525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2885"/>
          </a:xfrm>
        </p:spPr>
        <p:txBody>
          <a:bodyPr/>
          <a:lstStyle/>
          <a:p>
            <a:r>
              <a:rPr lang="en-US" dirty="0"/>
              <a:t>Sleep Disorders in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15844"/>
            <a:ext cx="9097266" cy="5107258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Assessment for Restless Leg Syndrome, Sleep Apnea, and Unusual Behaviors (including nightmares or night terrors).</a:t>
            </a:r>
          </a:p>
          <a:p>
            <a:r>
              <a:rPr lang="en-US" sz="3200" dirty="0"/>
              <a:t>Initiating, maintaining, restful sleep assessment</a:t>
            </a:r>
          </a:p>
          <a:p>
            <a:r>
              <a:rPr lang="en-US" sz="3200" dirty="0"/>
              <a:t>Rule out Medical explanation.</a:t>
            </a:r>
          </a:p>
          <a:p>
            <a:r>
              <a:rPr lang="en-US" sz="3200" dirty="0"/>
              <a:t>Sleep Hygiene and Behavior Modification.</a:t>
            </a:r>
          </a:p>
          <a:p>
            <a:r>
              <a:rPr lang="en-US" sz="3200" dirty="0"/>
              <a:t>Address possible depression or anxiety.</a:t>
            </a:r>
          </a:p>
          <a:p>
            <a:r>
              <a:rPr lang="en-US" sz="3200" dirty="0"/>
              <a:t>Address stressors or fears.</a:t>
            </a:r>
          </a:p>
          <a:p>
            <a:r>
              <a:rPr lang="en-US" sz="3200" dirty="0"/>
              <a:t>Medications for short term.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1: Child will reduce enuresis episodes to 2 or less per 30 days.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661" y="1904999"/>
            <a:ext cx="9648497" cy="4706007"/>
          </a:xfrm>
        </p:spPr>
        <p:txBody>
          <a:bodyPr>
            <a:normAutofit/>
          </a:bodyPr>
          <a:lstStyle/>
          <a:p>
            <a:r>
              <a:rPr lang="en-US" sz="3600" dirty="0"/>
              <a:t>Objective 1: Parents will develop and implement a Behavior Tracking program and provide designated rewards daily (30 days).</a:t>
            </a:r>
          </a:p>
          <a:p>
            <a:r>
              <a:rPr lang="en-US" sz="3600" dirty="0"/>
              <a:t>Objective 2: Youth will be taught good sleep hygiene practices and maintain a scheduled bedtime </a:t>
            </a:r>
            <a:r>
              <a:rPr lang="en-US" sz="3600"/>
              <a:t>Sunday-Friday evenings (30 days).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25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15 to 30% of adults with Autism can live and work independently.</a:t>
            </a:r>
          </a:p>
          <a:p>
            <a:r>
              <a:rPr lang="en-US" sz="3200" dirty="0"/>
              <a:t>Over 25% of children, especially with IQ below 50 exhibit seizures.</a:t>
            </a:r>
          </a:p>
          <a:p>
            <a:r>
              <a:rPr lang="en-US" sz="3200" dirty="0"/>
              <a:t>Medical illnesses and major stressors can cause regression.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rem-utah-autism-treatment-center-by-ashton-therapies-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7754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robautowhichtreatmentswor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0" y="266700"/>
            <a:ext cx="10793347" cy="63627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 Therapies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67200"/>
          </a:xfrm>
        </p:spPr>
        <p:txBody>
          <a:bodyPr>
            <a:normAutofit/>
          </a:bodyPr>
          <a:lstStyle/>
          <a:p>
            <a:r>
              <a:rPr lang="en-US" sz="3200" dirty="0"/>
              <a:t>Picture Schedules</a:t>
            </a:r>
          </a:p>
          <a:p>
            <a:r>
              <a:rPr lang="en-US" sz="3200" dirty="0"/>
              <a:t>Highly structured activities and routines.</a:t>
            </a:r>
          </a:p>
          <a:p>
            <a:r>
              <a:rPr lang="en-US" sz="3200" dirty="0"/>
              <a:t>Applied Behavioral Analysis (ABA) and Behavior Modification</a:t>
            </a:r>
          </a:p>
          <a:p>
            <a:r>
              <a:rPr lang="en-US" sz="3200" dirty="0"/>
              <a:t>Social Skills &amp; Stress Management</a:t>
            </a:r>
          </a:p>
          <a:p>
            <a:r>
              <a:rPr lang="en-US" sz="3200" dirty="0"/>
              <a:t>Family Therapy (do not neglect “healthy” siblings).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reatment-Options_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7413" y="0"/>
            <a:ext cx="7576237" cy="702445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337</TotalTime>
  <Words>1355</Words>
  <Application>Microsoft Office PowerPoint</Application>
  <PresentationFormat>Widescreen</PresentationFormat>
  <Paragraphs>175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Century Gothic</vt:lpstr>
      <vt:lpstr>Century Schoolbook</vt:lpstr>
      <vt:lpstr>Wingdings 2</vt:lpstr>
      <vt:lpstr>Wingdings 3</vt:lpstr>
      <vt:lpstr>Wisp</vt:lpstr>
      <vt:lpstr>View</vt:lpstr>
      <vt:lpstr>PSY  6670 Diagnosis &amp; Treatment Planning  Lecture  7:  Child &amp; Adolescent Disorders Treatment Planning</vt:lpstr>
      <vt:lpstr>PowerPoint Presentation</vt:lpstr>
      <vt:lpstr>PowerPoint Presentation</vt:lpstr>
      <vt:lpstr>Autism Spectrum Disorder</vt:lpstr>
      <vt:lpstr>Prognosis</vt:lpstr>
      <vt:lpstr>PowerPoint Presentation</vt:lpstr>
      <vt:lpstr>PowerPoint Presentation</vt:lpstr>
      <vt:lpstr>Social  Therapies</vt:lpstr>
      <vt:lpstr>PowerPoint Presentation</vt:lpstr>
      <vt:lpstr>Attention-deficit Hyperactivity Disorder</vt:lpstr>
      <vt:lpstr>Attention-Deficit Hyperactivity Disorder</vt:lpstr>
      <vt:lpstr>Assessment for ADHD</vt:lpstr>
      <vt:lpstr>PowerPoint Presentation</vt:lpstr>
      <vt:lpstr>PowerPoint Presentation</vt:lpstr>
      <vt:lpstr>PowerPoint Presentation</vt:lpstr>
      <vt:lpstr>ADHD  Medications</vt:lpstr>
      <vt:lpstr>ADHD Treatment Goals &amp; Interventions</vt:lpstr>
      <vt:lpstr>PowerPoint Presentation</vt:lpstr>
      <vt:lpstr>     eTNS Unit</vt:lpstr>
      <vt:lpstr>ADHD-Rating Scale   Mean = 12,  Standard Deviation = 6    Standard Error of Measure +/- 3    Average Range 6 – 18  Borderline      18 - 24      Mild ADHD     24 – 30     Moderate ADHD  30 – 42     Severe ADHD    42 – 54      eTNS Group  34.1 to 23.4 (20.4 – 26.4)     Placebo        33.7 to 27.5 (24.5 - 30.5)</vt:lpstr>
      <vt:lpstr>PowerPoint Presentation</vt:lpstr>
      <vt:lpstr>PowerPoint Presentation</vt:lpstr>
      <vt:lpstr>Goal 1.  Patient will improve his school academic functioning by one grade level in mathematics  (6 weeks)</vt:lpstr>
      <vt:lpstr>PowerPoint Presentation</vt:lpstr>
      <vt:lpstr>Disruptive and Conduct Disorders</vt:lpstr>
      <vt:lpstr>Risk  Factors</vt:lpstr>
      <vt:lpstr>Differential  diagnoses</vt:lpstr>
      <vt:lpstr>What doesn’t work</vt:lpstr>
      <vt:lpstr>These kids are highly resistant to treatment</vt:lpstr>
      <vt:lpstr>Mode Deactivation Therapy (MDT)</vt:lpstr>
      <vt:lpstr>How MDT Works</vt:lpstr>
      <vt:lpstr>PowerPoint Presentation</vt:lpstr>
      <vt:lpstr>PowerPoint Presentation</vt:lpstr>
      <vt:lpstr>PowerPoint Presentation</vt:lpstr>
      <vt:lpstr>Treatment and Interventions</vt:lpstr>
      <vt:lpstr>Goal: Patient will reduce inappropriate verbal outbursts by 75% (2 or less episodes/week at home or school) within 90 days.</vt:lpstr>
      <vt:lpstr>PowerPoint Presentation</vt:lpstr>
      <vt:lpstr>PowerPoint Presentation</vt:lpstr>
      <vt:lpstr>PTSD in Children who are victims of Physical or Sexual Abuse</vt:lpstr>
      <vt:lpstr>Treatment of PTSD in Children and Adolescents</vt:lpstr>
      <vt:lpstr>Elimination Disorders</vt:lpstr>
      <vt:lpstr>PowerPoint Presentation</vt:lpstr>
      <vt:lpstr>PowerPoint Presentation</vt:lpstr>
      <vt:lpstr>Treatments for Enuresis</vt:lpstr>
      <vt:lpstr>PowerPoint Presentation</vt:lpstr>
      <vt:lpstr>Sleep Disorders in Children</vt:lpstr>
      <vt:lpstr>Goal 1: Child will reduce enuresis episodes to 2 or less per 30 days.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  6670 Diagnosis &amp; Treatment Planning  Lecture  3: Neurocognitive Disorders Treatment Planning</dc:title>
  <dc:creator>FirstName</dc:creator>
  <cp:lastModifiedBy>J Fairbanks</cp:lastModifiedBy>
  <cp:revision>59</cp:revision>
  <dcterms:created xsi:type="dcterms:W3CDTF">2016-01-27T18:49:51Z</dcterms:created>
  <dcterms:modified xsi:type="dcterms:W3CDTF">2020-05-06T21:05:55Z</dcterms:modified>
</cp:coreProperties>
</file>