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1" r:id="rId4"/>
    <p:sldId id="263" r:id="rId5"/>
    <p:sldId id="258" r:id="rId6"/>
    <p:sldId id="265" r:id="rId7"/>
    <p:sldId id="264" r:id="rId8"/>
    <p:sldId id="276" r:id="rId9"/>
    <p:sldId id="266" r:id="rId10"/>
    <p:sldId id="260" r:id="rId11"/>
    <p:sldId id="314" r:id="rId12"/>
    <p:sldId id="267" r:id="rId13"/>
    <p:sldId id="268" r:id="rId14"/>
    <p:sldId id="273" r:id="rId15"/>
    <p:sldId id="269" r:id="rId16"/>
    <p:sldId id="270" r:id="rId17"/>
    <p:sldId id="271" r:id="rId18"/>
    <p:sldId id="272" r:id="rId19"/>
    <p:sldId id="320" r:id="rId20"/>
    <p:sldId id="274" r:id="rId21"/>
    <p:sldId id="313" r:id="rId22"/>
    <p:sldId id="275" r:id="rId23"/>
    <p:sldId id="262" r:id="rId24"/>
    <p:sldId id="277" r:id="rId25"/>
    <p:sldId id="282" r:id="rId26"/>
    <p:sldId id="283" r:id="rId27"/>
    <p:sldId id="284" r:id="rId28"/>
    <p:sldId id="285" r:id="rId29"/>
    <p:sldId id="280" r:id="rId30"/>
    <p:sldId id="279" r:id="rId31"/>
    <p:sldId id="312" r:id="rId32"/>
    <p:sldId id="281" r:id="rId33"/>
    <p:sldId id="310" r:id="rId34"/>
    <p:sldId id="311" r:id="rId35"/>
    <p:sldId id="287" r:id="rId36"/>
    <p:sldId id="318" r:id="rId37"/>
    <p:sldId id="288" r:id="rId38"/>
    <p:sldId id="319" r:id="rId39"/>
    <p:sldId id="317" r:id="rId40"/>
    <p:sldId id="289" r:id="rId41"/>
    <p:sldId id="315" r:id="rId42"/>
    <p:sldId id="293" r:id="rId43"/>
    <p:sldId id="290" r:id="rId44"/>
    <p:sldId id="291" r:id="rId45"/>
    <p:sldId id="294" r:id="rId46"/>
    <p:sldId id="292" r:id="rId47"/>
    <p:sldId id="295" r:id="rId48"/>
    <p:sldId id="296" r:id="rId49"/>
    <p:sldId id="297" r:id="rId50"/>
    <p:sldId id="298" r:id="rId51"/>
    <p:sldId id="304" r:id="rId52"/>
    <p:sldId id="300" r:id="rId53"/>
    <p:sldId id="308" r:id="rId54"/>
    <p:sldId id="303" r:id="rId55"/>
    <p:sldId id="301" r:id="rId56"/>
    <p:sldId id="302" r:id="rId57"/>
    <p:sldId id="299" r:id="rId58"/>
    <p:sldId id="305" r:id="rId59"/>
    <p:sldId id="306" r:id="rId60"/>
    <p:sldId id="309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fairbanks" initials="j" lastIdx="1" clrIdx="0">
    <p:extLst>
      <p:ext uri="{19B8F6BF-5375-455C-9EA6-DF929625EA0E}">
        <p15:presenceInfo xmlns:p15="http://schemas.microsoft.com/office/powerpoint/2012/main" userId="S-1-5-21-3132099424-2475514394-630780541-1073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6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4660"/>
  </p:normalViewPr>
  <p:slideViewPr>
    <p:cSldViewPr snapToGrid="0">
      <p:cViewPr varScale="1">
        <p:scale>
          <a:sx n="40" d="100"/>
          <a:sy n="40" d="100"/>
        </p:scale>
        <p:origin x="38" y="3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23T13:54:04.349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304800"/>
            <a:ext cx="8377177" cy="5194300"/>
          </a:xfrm>
        </p:spPr>
        <p:txBody>
          <a:bodyPr>
            <a:normAutofit fontScale="90000"/>
          </a:bodyPr>
          <a:lstStyle/>
          <a:p>
            <a:r>
              <a:rPr lang="en-US" dirty="0"/>
              <a:t>PSY  6670</a:t>
            </a:r>
            <a:br>
              <a:rPr lang="en-US" dirty="0"/>
            </a:br>
            <a:r>
              <a:rPr lang="en-US" dirty="0"/>
              <a:t>Diagnosis &amp; Treatment Planning </a:t>
            </a:r>
            <a:br>
              <a:rPr lang="en-US" dirty="0"/>
            </a:br>
            <a:r>
              <a:rPr lang="en-US" dirty="0"/>
              <a:t>Lecture 6 : </a:t>
            </a:r>
            <a:r>
              <a:rPr lang="en-US" dirty="0">
                <a:solidFill>
                  <a:srgbClr val="FF0000"/>
                </a:solidFill>
              </a:rPr>
              <a:t> Eating, Sleep, and Sex Disorders </a:t>
            </a:r>
            <a:r>
              <a:rPr lang="en-US" sz="4400" dirty="0">
                <a:solidFill>
                  <a:schemeClr val="tx1"/>
                </a:solidFill>
              </a:rPr>
              <a:t>(not necessarily in that order)</a:t>
            </a:r>
            <a:r>
              <a:rPr lang="en-US" dirty="0">
                <a:solidFill>
                  <a:srgbClr val="FF0000"/>
                </a:solidFill>
              </a:rPr>
              <a:t> &amp; Treatment Planning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0700" y="5715000"/>
            <a:ext cx="8443912" cy="736600"/>
          </a:xfrm>
        </p:spPr>
        <p:txBody>
          <a:bodyPr/>
          <a:lstStyle/>
          <a:p>
            <a:r>
              <a:rPr lang="en-US" dirty="0"/>
              <a:t>Joel Fairbanks, Ph.D.</a:t>
            </a:r>
          </a:p>
        </p:txBody>
      </p:sp>
    </p:spTree>
    <p:extLst>
      <p:ext uri="{BB962C8B-B14F-4D97-AF65-F5344CB8AC3E}">
        <p14:creationId xmlns:p14="http://schemas.microsoft.com/office/powerpoint/2010/main" val="2684926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25188"/>
          </a:xfrm>
        </p:spPr>
        <p:txBody>
          <a:bodyPr/>
          <a:lstStyle/>
          <a:p>
            <a:r>
              <a:rPr lang="en-US" dirty="0"/>
              <a:t>Treatment Goals &amp; Interventions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1" y="1471960"/>
            <a:ext cx="9286837" cy="5040351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Keep the patient Alive.</a:t>
            </a:r>
          </a:p>
          <a:p>
            <a:r>
              <a:rPr lang="en-US" sz="2800" dirty="0"/>
              <a:t>Establish adequate nutrition.</a:t>
            </a:r>
          </a:p>
          <a:p>
            <a:r>
              <a:rPr lang="en-US" sz="2800" dirty="0"/>
              <a:t>Treat physical complications.  (SSRIs &amp; TCAs)</a:t>
            </a:r>
          </a:p>
          <a:p>
            <a:r>
              <a:rPr lang="en-US" sz="2800" dirty="0"/>
              <a:t>Correct abnormal eating habits.</a:t>
            </a:r>
          </a:p>
          <a:p>
            <a:r>
              <a:rPr lang="en-US" sz="2800" dirty="0"/>
              <a:t>Supplement family over-involvement.</a:t>
            </a:r>
          </a:p>
          <a:p>
            <a:r>
              <a:rPr lang="en-US" sz="2800" dirty="0"/>
              <a:t>Enhance self control, identity, and autonomy.</a:t>
            </a:r>
          </a:p>
          <a:p>
            <a:r>
              <a:rPr lang="en-US" sz="2800" dirty="0"/>
              <a:t>Identify and correct dysfunctional thoughts, attitudes, and beliefs.</a:t>
            </a:r>
          </a:p>
          <a:p>
            <a:r>
              <a:rPr lang="en-US" sz="2800" dirty="0"/>
              <a:t>Correct deficits in affect and behavioral regulations.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95090"/>
          </a:xfrm>
        </p:spPr>
        <p:txBody>
          <a:bodyPr>
            <a:normAutofit fontScale="90000"/>
          </a:bodyPr>
          <a:lstStyle/>
          <a:p>
            <a:r>
              <a:rPr lang="en-US" dirty="0"/>
              <a:t>Treatment Plan for Anorexia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6661" y="1219200"/>
            <a:ext cx="9480331" cy="5475890"/>
          </a:xfrm>
        </p:spPr>
        <p:txBody>
          <a:bodyPr>
            <a:normAutofit/>
          </a:bodyPr>
          <a:lstStyle/>
          <a:p>
            <a:r>
              <a:rPr lang="en-US" sz="2400" dirty="0"/>
              <a:t>Goal:	Patient will gain 10% increase in weight (3 months)</a:t>
            </a:r>
          </a:p>
          <a:p>
            <a:endParaRPr lang="en-US" sz="2400" dirty="0"/>
          </a:p>
          <a:p>
            <a:r>
              <a:rPr lang="en-US" sz="2400" dirty="0"/>
              <a:t>Objective 1:  Patient will meet with dietitian to create a balanced diet (within two weeks) and follow prescribed diet daily (3 months).</a:t>
            </a:r>
          </a:p>
          <a:p>
            <a:endParaRPr lang="en-US" sz="2400" dirty="0"/>
          </a:p>
          <a:p>
            <a:r>
              <a:rPr lang="en-US" sz="2400" dirty="0"/>
              <a:t>Objective 2:  Patient will maintain a daily food log/exercise log (3 months).</a:t>
            </a:r>
          </a:p>
          <a:p>
            <a:endParaRPr lang="en-US" sz="2400" dirty="0"/>
          </a:p>
          <a:p>
            <a:r>
              <a:rPr lang="en-US" sz="2400" dirty="0"/>
              <a:t>Objective 3:  Patient will abstain from any purging or compensating behaviors (3 months).</a:t>
            </a:r>
          </a:p>
        </p:txBody>
      </p:sp>
    </p:spTree>
    <p:extLst>
      <p:ext uri="{BB962C8B-B14F-4D97-AF65-F5344CB8AC3E}">
        <p14:creationId xmlns:p14="http://schemas.microsoft.com/office/powerpoint/2010/main" val="1078473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ulimia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2602" y="-1"/>
            <a:ext cx="6215698" cy="670489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ulimia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3979" y="0"/>
            <a:ext cx="9143999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ulimaS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9762" y="0"/>
            <a:ext cx="8587408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ulmia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3479" y="0"/>
            <a:ext cx="9829799" cy="73723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ulima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8232" y="0"/>
            <a:ext cx="9134455" cy="685800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ulimia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782" y="0"/>
            <a:ext cx="9214167" cy="691784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ulima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6282" y="0"/>
            <a:ext cx="9480867" cy="711808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862296-A20F-465D-AEB4-17DA1F6ED6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86" y="367044"/>
            <a:ext cx="10753725" cy="61239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20BE88-3DDE-48FE-B40F-D21801E1F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3330" y="1985297"/>
            <a:ext cx="2365191" cy="236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2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Disorders:</a:t>
            </a:r>
            <a:br>
              <a:rPr lang="en-US" dirty="0"/>
            </a:br>
            <a:r>
              <a:rPr lang="en-US" dirty="0"/>
              <a:t>Anorexia, Bulimia, Binge Eating, Pica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599"/>
            <a:ext cx="9242232" cy="4256049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Biological vs. Psychosocial Theories.</a:t>
            </a:r>
          </a:p>
          <a:p>
            <a:r>
              <a:rPr lang="en-US" sz="3600" dirty="0"/>
              <a:t>Medical assessment and interventions. Anorexia has a 5-10% mortality rate.</a:t>
            </a:r>
          </a:p>
          <a:p>
            <a:r>
              <a:rPr lang="en-US" sz="3600" dirty="0"/>
              <a:t>Assessments: History, EDI, MMPI, CBCL, BASC, Substance abuse screening.</a:t>
            </a:r>
          </a:p>
          <a:p>
            <a:r>
              <a:rPr lang="en-US" sz="3600" dirty="0"/>
              <a:t>Inpatient Treatment initially is often required.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solidFill>
                  <a:srgbClr val="7030A0"/>
                </a:solidFill>
              </a:rPr>
              <a:t>Binge Eating Disorder</a:t>
            </a:r>
          </a:p>
        </p:txBody>
      </p:sp>
      <p:pic>
        <p:nvPicPr>
          <p:cNvPr id="4" name="Content Placeholder 3" descr="BingeEating_02Demographics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7402" y="1999614"/>
            <a:ext cx="5415597" cy="5415597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47642"/>
          </a:xfrm>
        </p:spPr>
        <p:txBody>
          <a:bodyPr/>
          <a:lstStyle/>
          <a:p>
            <a:r>
              <a:rPr lang="en-US" dirty="0"/>
              <a:t>Treatment Plan for Bulimia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164" y="1492469"/>
            <a:ext cx="9907588" cy="5181600"/>
          </a:xfrm>
        </p:spPr>
        <p:txBody>
          <a:bodyPr>
            <a:normAutofit/>
          </a:bodyPr>
          <a:lstStyle/>
          <a:p>
            <a:r>
              <a:rPr lang="en-US" sz="2400" dirty="0"/>
              <a:t>Goal:  Patient will maintain stable weight for 4 consecutive weeks without the use of any purging behaviors. (12 weeks)</a:t>
            </a:r>
          </a:p>
          <a:p>
            <a:endParaRPr lang="en-US" sz="2400" dirty="0"/>
          </a:p>
          <a:p>
            <a:r>
              <a:rPr lang="en-US" sz="2400" dirty="0"/>
              <a:t>Objective 1:  Patient will meet with nutritionist and PCP to outline an approved diet for the patient to follow for 3 months. (2 weeks)</a:t>
            </a:r>
          </a:p>
          <a:p>
            <a:r>
              <a:rPr lang="en-US" sz="2400" dirty="0"/>
              <a:t>Objective 2:  Patient will participate in physician approved exercise program 3 times per week (30 minutes/activity) 12 weeks.</a:t>
            </a:r>
          </a:p>
          <a:p>
            <a:r>
              <a:rPr lang="en-US" sz="2400" dirty="0"/>
              <a:t>Objective 3:  Patient will develop a Relapse Prevention Plan if Pt. has the urge to binge eat or engages in bingeing (2 weeks).</a:t>
            </a:r>
          </a:p>
        </p:txBody>
      </p:sp>
    </p:spTree>
    <p:extLst>
      <p:ext uri="{BB962C8B-B14F-4D97-AF65-F5344CB8AC3E}">
        <p14:creationId xmlns:p14="http://schemas.microsoft.com/office/powerpoint/2010/main" val="3786483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inge-Eating-Cyc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2743" y="0"/>
            <a:ext cx="6123214" cy="68580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ating-disorders-symptoms-and-responses-38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3379" y="0"/>
            <a:ext cx="9499601" cy="71247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keys-to-effective-treatment-for-binge-eating-disorder-for-health-professionals-4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7732" y="0"/>
            <a:ext cx="9134455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leep-disorder-causes-and-treatment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87755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leepsymptom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7729" y="0"/>
            <a:ext cx="8656819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leepdisorders-symptoms.gif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50" y="266700"/>
            <a:ext cx="11891772" cy="59055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B1CDDA-C9F5-43B5-8A91-844A3D00C7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033" y="340241"/>
            <a:ext cx="11900289" cy="618815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E1465C-0B9D-449A-8A85-F693827BB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1962" y="0"/>
            <a:ext cx="8093368" cy="671749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Eating-Disorders-Symptoms-Causes-and-Typ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263" y="704850"/>
            <a:ext cx="10744200" cy="53721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leepTx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7141" y="0"/>
            <a:ext cx="6962902" cy="685800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Insomnia Medication prescriptions have increased 30 Times since 1990</a:t>
            </a:r>
            <a:br>
              <a:rPr lang="en-US" dirty="0"/>
            </a:br>
            <a:r>
              <a:rPr lang="en-US" dirty="0"/>
              <a:t> (NYT: 11/11/18)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26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626C833-954B-420A-A99C-D2F951CB9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2295" y="-1"/>
            <a:ext cx="9995090" cy="6719777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86504-1316-4ADF-B260-9169BE52B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522" y="0"/>
            <a:ext cx="9229564" cy="6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76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D16C-6953-4D17-A9E6-3C8D22777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55EB0F8-FB63-4668-ADCC-4ED47CD64B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925" y="22880"/>
            <a:ext cx="9113492" cy="6835120"/>
          </a:xfrm>
        </p:spPr>
      </p:pic>
    </p:spTree>
    <p:extLst>
      <p:ext uri="{BB962C8B-B14F-4D97-AF65-F5344CB8AC3E}">
        <p14:creationId xmlns:p14="http://schemas.microsoft.com/office/powerpoint/2010/main" val="1075372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p0511-sleep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312" y="-533400"/>
            <a:ext cx="8002588" cy="7522432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8DCD8-38E9-4115-8B23-E5AD3E232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44B352-1F24-4885-B516-76651DC7F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0276" y="264042"/>
            <a:ext cx="8431078" cy="6329916"/>
          </a:xfrm>
        </p:spPr>
      </p:pic>
    </p:spTree>
    <p:extLst>
      <p:ext uri="{BB962C8B-B14F-4D97-AF65-F5344CB8AC3E}">
        <p14:creationId xmlns:p14="http://schemas.microsoft.com/office/powerpoint/2010/main" val="12452698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 descr="SleepTx 2012-12-10 at 3.31.55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5461" y="-1"/>
            <a:ext cx="5904239" cy="7332501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753F9-33C6-44D9-9069-78C8AAF6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Circadian Rhythm Sleep Disorders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CA42B31-2728-4479-9703-8012D0C47F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0070C0"/>
                </a:solidFill>
              </a:rPr>
              <a:t>Intrinsic Types							Extrinsic Types</a:t>
            </a:r>
          </a:p>
          <a:p>
            <a:pPr algn="ctr"/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>
                <a:solidFill>
                  <a:srgbClr val="0070C0"/>
                </a:solidFill>
              </a:rPr>
              <a:t>Delayed Sleep Phase							Shift Work Sleep Disorder</a:t>
            </a: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>
                <a:solidFill>
                  <a:srgbClr val="0070C0"/>
                </a:solidFill>
              </a:rPr>
              <a:t>Advanced Sleep Phase						Jet Lag Disorder</a:t>
            </a: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>
                <a:solidFill>
                  <a:srgbClr val="0070C0"/>
                </a:solidFill>
              </a:rPr>
              <a:t>Irregular Sleep-wake Rhythm Disorder</a:t>
            </a:r>
          </a:p>
          <a:p>
            <a:pPr algn="just"/>
            <a:endParaRPr lang="en-US" dirty="0">
              <a:solidFill>
                <a:srgbClr val="0070C0"/>
              </a:solidFill>
            </a:endParaRPr>
          </a:p>
          <a:p>
            <a:pPr algn="just"/>
            <a:r>
              <a:rPr lang="en-US" dirty="0">
                <a:solidFill>
                  <a:srgbClr val="0070C0"/>
                </a:solidFill>
              </a:rPr>
              <a:t>Non-24 –hour Sleep-wake Disorder</a:t>
            </a:r>
          </a:p>
        </p:txBody>
      </p:sp>
    </p:spTree>
    <p:extLst>
      <p:ext uri="{BB962C8B-B14F-4D97-AF65-F5344CB8AC3E}">
        <p14:creationId xmlns:p14="http://schemas.microsoft.com/office/powerpoint/2010/main" val="5047904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45C71-3804-4832-9364-BBE08028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606" y="-1792487"/>
            <a:ext cx="8911687" cy="12808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0EF23A-9DFA-4AEE-A991-66FDC8974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006" y="85060"/>
            <a:ext cx="5863047" cy="44018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78F3F8-94B7-4590-A65F-D18EC80479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34930"/>
            <a:ext cx="6076950" cy="4562475"/>
          </a:xfrm>
          <a:prstGeom prst="rect">
            <a:avLst/>
          </a:prstGeom>
        </p:spPr>
      </p:pic>
      <p:pic>
        <p:nvPicPr>
          <p:cNvPr id="2050" name="Picture 2" descr="Image result for circadian rhythm disorder treatment">
            <a:extLst>
              <a:ext uri="{FF2B5EF4-FFF2-40B4-BE49-F238E27FC236}">
                <a16:creationId xmlns:a16="http://schemas.microsoft.com/office/drawing/2014/main" id="{C21D662E-3899-4B3C-BB9E-CAEB92516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7944" y="345653"/>
            <a:ext cx="34194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989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Eating Disorders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Anorexia : Disturbance of Body Image</a:t>
            </a:r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1322" y="1927017"/>
            <a:ext cx="3693478" cy="4930983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Alternative Sleep Aids and Treatment</a:t>
            </a:r>
          </a:p>
        </p:txBody>
      </p:sp>
      <p:pic>
        <p:nvPicPr>
          <p:cNvPr id="4" name="Content Placeholder 3" descr="meleton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28062" y="3752850"/>
            <a:ext cx="2649537" cy="2372995"/>
          </a:xfrm>
        </p:spPr>
      </p:pic>
      <p:pic>
        <p:nvPicPr>
          <p:cNvPr id="5" name="Picture 4" descr="sleepa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6793" y="1463040"/>
            <a:ext cx="2617832" cy="2537460"/>
          </a:xfrm>
          <a:prstGeom prst="rect">
            <a:avLst/>
          </a:prstGeom>
        </p:spPr>
      </p:pic>
      <p:pic>
        <p:nvPicPr>
          <p:cNvPr id="6" name="Picture 5" descr="cpa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160" y="3049986"/>
            <a:ext cx="3044190" cy="2280204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7987" y="262759"/>
            <a:ext cx="9486626" cy="1642241"/>
          </a:xfrm>
        </p:spPr>
        <p:txBody>
          <a:bodyPr>
            <a:normAutofit fontScale="90000"/>
          </a:bodyPr>
          <a:lstStyle/>
          <a:p>
            <a:r>
              <a:rPr lang="en-US" dirty="0"/>
              <a:t>Goal :  Patient will report obtaining at least 7 hours of restful sleep 12 out of 14 nights (2 months).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7683" y="2133599"/>
            <a:ext cx="9286929" cy="4550979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Objective 1:  Patient will be taught and practice good sleep hygiene practices nightly (2 months).</a:t>
            </a:r>
          </a:p>
          <a:p>
            <a:endParaRPr lang="en-US" sz="2800" dirty="0"/>
          </a:p>
          <a:p>
            <a:r>
              <a:rPr lang="en-US" sz="2800" dirty="0"/>
              <a:t>Objective 2:  Patient will participate in physician approved exercise program, 3 times per week (30 minutes per session). (2 months)</a:t>
            </a:r>
          </a:p>
          <a:p>
            <a:endParaRPr lang="en-US" sz="2800" dirty="0"/>
          </a:p>
          <a:p>
            <a:r>
              <a:rPr lang="en-US" sz="2800" dirty="0"/>
              <a:t>Objective 3.  Patient will be taught and practice stress reduction techniques (</a:t>
            </a:r>
            <a:r>
              <a:rPr lang="en-US" sz="2800"/>
              <a:t>15 minutes/day) (30 days).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8687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Sexual Disorders &amp; Treatment</a:t>
            </a:r>
          </a:p>
        </p:txBody>
      </p:sp>
      <p:pic>
        <p:nvPicPr>
          <p:cNvPr id="6" name="Content Placeholder 5" descr="se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1842" y="2037715"/>
            <a:ext cx="4828857" cy="3682708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xslide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229" y="-457200"/>
            <a:ext cx="9753599" cy="73152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xual-disord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162" y="628014"/>
            <a:ext cx="9769007" cy="5448935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xuality_reha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25" y="0"/>
            <a:ext cx="10988675" cy="6870914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xTx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0150" y="0"/>
            <a:ext cx="9639300" cy="7025035"/>
          </a:xfr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female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6380" y="-1"/>
            <a:ext cx="9416520" cy="7062391"/>
          </a:xfr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lide_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480" y="-175816"/>
            <a:ext cx="9378420" cy="7033816"/>
          </a:xfr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x_2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3929" y="-381000"/>
            <a:ext cx="9651999" cy="7239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ating-disorders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926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q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0647" y="3242560"/>
            <a:ext cx="4182631" cy="3136973"/>
          </a:xfrm>
        </p:spPr>
      </p:pic>
      <p:pic>
        <p:nvPicPr>
          <p:cNvPr id="5" name="Picture 4" descr="13-sexual-disorders-11-72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0720" y="377190"/>
            <a:ext cx="5547360" cy="416052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x-addiction-the-secret-obsession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482" y="0"/>
            <a:ext cx="9438937" cy="7086600"/>
          </a:xfr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x-addiction-the-secret-obsession-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6782" y="0"/>
            <a:ext cx="9134455" cy="68580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2_55percent-sex-offende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2262" y="574674"/>
            <a:ext cx="4892675" cy="4892675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narcissism-sexual-addiction-2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x-addiction-the-secret-obsession-13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3932" y="0"/>
            <a:ext cx="9134455" cy="6858000"/>
          </a:xfr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ex-addiction-the-secret-obsession-16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482" y="0"/>
            <a:ext cx="9819539" cy="7372350"/>
          </a:xfr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Treatment of Sex Addiction</a:t>
            </a:r>
          </a:p>
        </p:txBody>
      </p:sp>
      <p:pic>
        <p:nvPicPr>
          <p:cNvPr id="4" name="Content Placeholder 3" descr="sex-addiction-treatment-brief-guide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7783" y="1378584"/>
            <a:ext cx="9737790" cy="5479415"/>
          </a:xfr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Treatment_Pla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4638" y="0"/>
            <a:ext cx="6988511" cy="6946412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Behavioral  Addictions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DE764B-C347-4CB3-B278-F71CBF54E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7930" y="1445309"/>
            <a:ext cx="9110339" cy="523193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D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879" y="0"/>
            <a:ext cx="9143999" cy="6858000"/>
          </a:xfr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</a:rPr>
              <a:t>Questions ?</a:t>
            </a:r>
          </a:p>
        </p:txBody>
      </p:sp>
      <p:pic>
        <p:nvPicPr>
          <p:cNvPr id="6" name="Content Placeholder 3" descr="23_97fdb2dd-d26c-4fc6-b98b-6856611d22d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5162" y="1965325"/>
            <a:ext cx="4706937" cy="400089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norexiaEnglish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8029" y="0"/>
            <a:ext cx="7983048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restrictive-eating-cy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173" y="0"/>
            <a:ext cx="7991782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 descr="BingeWarni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0838" y="0"/>
            <a:ext cx="7624762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887</TotalTime>
  <Words>350</Words>
  <Application>Microsoft Office PowerPoint</Application>
  <PresentationFormat>Widescreen</PresentationFormat>
  <Paragraphs>54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4" baseType="lpstr">
      <vt:lpstr>Arial</vt:lpstr>
      <vt:lpstr>Century Gothic</vt:lpstr>
      <vt:lpstr>Wingdings 3</vt:lpstr>
      <vt:lpstr>Wisp</vt:lpstr>
      <vt:lpstr>PSY  6670 Diagnosis &amp; Treatment Planning  Lecture 6 :  Eating, Sleep, and Sex Disorders (not necessarily in that order) &amp; Treatment Planning</vt:lpstr>
      <vt:lpstr>Eating Disorders: Anorexia, Bulimia, Binge Eating, Pica</vt:lpstr>
      <vt:lpstr>PowerPoint Presentation</vt:lpstr>
      <vt:lpstr>Eating Disorders Anorexia : Disturbance of Body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Goals &amp; Interventions</vt:lpstr>
      <vt:lpstr>Treatment Plan for Anorexia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Binge Eating Disorder</vt:lpstr>
      <vt:lpstr>Treatment Plan for Bulimia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Insomnia Medication prescriptions have increased 30 Times since 1990  (NYT: 11/11/18)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Circadian Rhythm Sleep Disorders</vt:lpstr>
      <vt:lpstr>PowerPoint Presentation</vt:lpstr>
      <vt:lpstr>Alternative Sleep Aids and Treatment</vt:lpstr>
      <vt:lpstr>Goal :  Patient will report obtaining at least 7 hours of restful sleep 12 out of 14 nights (2 months).</vt:lpstr>
      <vt:lpstr>Sexual Disorders &amp; Treatment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of Sex Addiction</vt:lpstr>
      <vt:lpstr>PowerPoint Presentation</vt:lpstr>
      <vt:lpstr>Behavioral  Addictions</vt:lpstr>
      <vt:lpstr>Questions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  6670 Diagnosis &amp; Treatment Planning  Lecture  3: Neurocognitive Disorders Treatment Planning</dc:title>
  <dc:creator>FirstName</dc:creator>
  <cp:lastModifiedBy>J Fairbanks</cp:lastModifiedBy>
  <cp:revision>113</cp:revision>
  <dcterms:created xsi:type="dcterms:W3CDTF">2016-01-27T18:49:51Z</dcterms:created>
  <dcterms:modified xsi:type="dcterms:W3CDTF">2019-12-05T15:11:33Z</dcterms:modified>
</cp:coreProperties>
</file>