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24" r:id="rId3"/>
    <p:sldId id="267" r:id="rId4"/>
    <p:sldId id="281" r:id="rId5"/>
    <p:sldId id="368" r:id="rId6"/>
    <p:sldId id="303" r:id="rId7"/>
    <p:sldId id="319" r:id="rId8"/>
    <p:sldId id="304" r:id="rId9"/>
    <p:sldId id="320" r:id="rId10"/>
    <p:sldId id="305" r:id="rId11"/>
    <p:sldId id="268" r:id="rId12"/>
    <p:sldId id="321" r:id="rId13"/>
    <p:sldId id="322" r:id="rId14"/>
    <p:sldId id="307" r:id="rId15"/>
    <p:sldId id="311" r:id="rId16"/>
    <p:sldId id="323" r:id="rId17"/>
    <p:sldId id="306" r:id="rId18"/>
    <p:sldId id="308" r:id="rId19"/>
    <p:sldId id="358" r:id="rId20"/>
    <p:sldId id="299" r:id="rId21"/>
    <p:sldId id="271" r:id="rId22"/>
    <p:sldId id="370" r:id="rId23"/>
    <p:sldId id="352" r:id="rId24"/>
    <p:sldId id="350" r:id="rId25"/>
    <p:sldId id="351" r:id="rId26"/>
    <p:sldId id="309" r:id="rId27"/>
    <p:sldId id="366" r:id="rId28"/>
    <p:sldId id="369" r:id="rId29"/>
    <p:sldId id="364" r:id="rId30"/>
    <p:sldId id="310" r:id="rId31"/>
    <p:sldId id="361" r:id="rId32"/>
    <p:sldId id="362" r:id="rId33"/>
    <p:sldId id="363" r:id="rId34"/>
    <p:sldId id="373" r:id="rId35"/>
    <p:sldId id="345" r:id="rId36"/>
    <p:sldId id="312" r:id="rId37"/>
    <p:sldId id="325" r:id="rId38"/>
    <p:sldId id="333" r:id="rId39"/>
    <p:sldId id="332" r:id="rId40"/>
    <p:sldId id="313" r:id="rId41"/>
    <p:sldId id="334" r:id="rId42"/>
    <p:sldId id="326" r:id="rId43"/>
    <p:sldId id="327" r:id="rId44"/>
    <p:sldId id="328" r:id="rId45"/>
    <p:sldId id="331" r:id="rId46"/>
    <p:sldId id="330" r:id="rId47"/>
    <p:sldId id="314" r:id="rId48"/>
    <p:sldId id="335" r:id="rId49"/>
    <p:sldId id="336" r:id="rId50"/>
    <p:sldId id="337" r:id="rId51"/>
    <p:sldId id="338" r:id="rId52"/>
    <p:sldId id="316" r:id="rId53"/>
    <p:sldId id="371" r:id="rId54"/>
    <p:sldId id="339" r:id="rId55"/>
    <p:sldId id="355" r:id="rId56"/>
    <p:sldId id="357" r:id="rId57"/>
    <p:sldId id="340" r:id="rId58"/>
    <p:sldId id="342" r:id="rId59"/>
    <p:sldId id="343" r:id="rId60"/>
    <p:sldId id="341" r:id="rId61"/>
    <p:sldId id="344" r:id="rId62"/>
    <p:sldId id="315" r:id="rId63"/>
    <p:sldId id="346" r:id="rId64"/>
    <p:sldId id="347" r:id="rId65"/>
    <p:sldId id="348" r:id="rId66"/>
    <p:sldId id="317" r:id="rId67"/>
    <p:sldId id="263" r:id="rId68"/>
    <p:sldId id="264" r:id="rId69"/>
    <p:sldId id="276" r:id="rId70"/>
    <p:sldId id="279" r:id="rId71"/>
    <p:sldId id="274" r:id="rId72"/>
    <p:sldId id="359" r:id="rId73"/>
    <p:sldId id="360" r:id="rId74"/>
    <p:sldId id="349" r:id="rId75"/>
    <p:sldId id="277" r:id="rId76"/>
    <p:sldId id="278" r:id="rId77"/>
    <p:sldId id="318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40" d="100"/>
          <a:sy n="40" d="100"/>
        </p:scale>
        <p:origin x="38" y="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ychcongress.com/psych-topics/depression-mental-health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04800"/>
            <a:ext cx="8377177" cy="4741762"/>
          </a:xfrm>
        </p:spPr>
        <p:txBody>
          <a:bodyPr>
            <a:normAutofit fontScale="90000"/>
          </a:bodyPr>
          <a:lstStyle/>
          <a:p>
            <a:r>
              <a:rPr lang="en-US" dirty="0"/>
              <a:t>PSY  6670</a:t>
            </a:r>
            <a:br>
              <a:rPr lang="en-US" dirty="0"/>
            </a:br>
            <a:r>
              <a:rPr lang="en-US" dirty="0"/>
              <a:t>Diagnosis &amp; Treatment Planning </a:t>
            </a:r>
            <a:br>
              <a:rPr lang="en-US" dirty="0"/>
            </a:br>
            <a:r>
              <a:rPr lang="en-US" dirty="0"/>
              <a:t>Lecture 5 : </a:t>
            </a:r>
            <a:r>
              <a:rPr lang="en-US" dirty="0">
                <a:solidFill>
                  <a:srgbClr val="FF0000"/>
                </a:solidFill>
              </a:rPr>
              <a:t> Mood &amp; Anxiety Related Disorders &amp; Treatment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289630"/>
            <a:ext cx="8915399" cy="614032"/>
          </a:xfrm>
        </p:spPr>
        <p:txBody>
          <a:bodyPr/>
          <a:lstStyle/>
          <a:p>
            <a:r>
              <a:rPr lang="en-US" dirty="0"/>
              <a:t>Joel Fairbanks, Ph.D.</a:t>
            </a:r>
          </a:p>
        </p:txBody>
      </p:sp>
    </p:spTree>
    <p:extLst>
      <p:ext uri="{BB962C8B-B14F-4D97-AF65-F5344CB8AC3E}">
        <p14:creationId xmlns:p14="http://schemas.microsoft.com/office/powerpoint/2010/main" val="268492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Bipolar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Bipolar I or Bipolar II Disorders</a:t>
            </a:r>
          </a:p>
          <a:p>
            <a:endParaRPr lang="en-US" sz="3200" dirty="0"/>
          </a:p>
          <a:p>
            <a:r>
              <a:rPr lang="en-US" sz="3200" dirty="0"/>
              <a:t>Cyclothymic Disorder</a:t>
            </a:r>
          </a:p>
          <a:p>
            <a:endParaRPr lang="en-US" sz="3200" dirty="0"/>
          </a:p>
          <a:p>
            <a:r>
              <a:rPr lang="en-US" sz="3200" dirty="0"/>
              <a:t>Bipolar Related Disorder due to Another Medical Condition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Psychosocial  Interventions for Bipolar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74240"/>
            <a:ext cx="8915400" cy="4214985"/>
          </a:xfrm>
        </p:spPr>
        <p:txBody>
          <a:bodyPr>
            <a:normAutofit/>
          </a:bodyPr>
          <a:lstStyle/>
          <a:p>
            <a:r>
              <a:rPr lang="en-US" sz="3200" dirty="0"/>
              <a:t>Patient Care:  The primary goal is to control the Manic Episodes. </a:t>
            </a:r>
          </a:p>
          <a:p>
            <a:endParaRPr lang="en-US" sz="3200" dirty="0"/>
          </a:p>
          <a:p>
            <a:r>
              <a:rPr lang="en-US" sz="3200" dirty="0"/>
              <a:t>Secondary is to address other mood symptoms and impairments in functioning.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bipola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493" y="0"/>
            <a:ext cx="87515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ide effects 904_anderson_tab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742" y="0"/>
            <a:ext cx="9743757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Depressive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50741"/>
            <a:ext cx="8915400" cy="479502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Disruptive Mood Dysregulation Disorder</a:t>
            </a:r>
          </a:p>
          <a:p>
            <a:pPr>
              <a:buNone/>
            </a:pPr>
            <a:r>
              <a:rPr lang="en-US" sz="3200" dirty="0"/>
              <a:t> </a:t>
            </a:r>
          </a:p>
          <a:p>
            <a:r>
              <a:rPr lang="en-US" sz="3200" dirty="0"/>
              <a:t>Major Depressive Disorder, Single episode or Recurrent</a:t>
            </a:r>
          </a:p>
          <a:p>
            <a:endParaRPr lang="en-US" sz="3200" dirty="0"/>
          </a:p>
          <a:p>
            <a:r>
              <a:rPr lang="en-US" sz="3200" dirty="0"/>
              <a:t>Persistent Depressive Disorder</a:t>
            </a:r>
          </a:p>
          <a:p>
            <a:endParaRPr lang="en-US" sz="3200" dirty="0"/>
          </a:p>
          <a:p>
            <a:r>
              <a:rPr lang="en-US" sz="3200" dirty="0"/>
              <a:t>Depressive Disorder due to Another Medical Condition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Psychotherapies.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4251"/>
            <a:ext cx="8915400" cy="4986669"/>
          </a:xfrm>
        </p:spPr>
        <p:txBody>
          <a:bodyPr>
            <a:normAutofit/>
          </a:bodyPr>
          <a:lstStyle/>
          <a:p>
            <a:r>
              <a:rPr lang="en-US" sz="3200" dirty="0"/>
              <a:t>Interpersonal Psychotherapy (ITP)</a:t>
            </a:r>
          </a:p>
          <a:p>
            <a:r>
              <a:rPr lang="en-US" sz="3200" dirty="0"/>
              <a:t>Cognitive-Behavioral Therapy (CBT)</a:t>
            </a:r>
          </a:p>
          <a:p>
            <a:r>
              <a:rPr lang="en-US" sz="3200" dirty="0"/>
              <a:t>Dialectical Behavioral Therapy (DBT)</a:t>
            </a:r>
          </a:p>
          <a:p>
            <a:r>
              <a:rPr lang="en-US" sz="3200" dirty="0"/>
              <a:t>Polyvagal Therapy </a:t>
            </a:r>
          </a:p>
          <a:p>
            <a:r>
              <a:rPr lang="en-US" sz="3200" dirty="0"/>
              <a:t>Behavioral Therapies</a:t>
            </a:r>
          </a:p>
          <a:p>
            <a:r>
              <a:rPr lang="en-US" sz="3200" dirty="0"/>
              <a:t>Group Therapy</a:t>
            </a:r>
          </a:p>
          <a:p>
            <a:r>
              <a:rPr lang="en-US" sz="3200" dirty="0"/>
              <a:t>Brief Psychodynamic Psychotherapy</a:t>
            </a:r>
          </a:p>
          <a:p>
            <a:r>
              <a:rPr lang="en-US" sz="3200" dirty="0"/>
              <a:t>Marital and Family Therapy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152570tt1_Table_1_Common_Psychological_Interventions_to_Treat_Depression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692" y="0"/>
            <a:ext cx="9972829" cy="667512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&amp; Treatment of Mood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609279"/>
          </a:xfrm>
        </p:spPr>
        <p:txBody>
          <a:bodyPr>
            <a:normAutofit/>
          </a:bodyPr>
          <a:lstStyle/>
          <a:p>
            <a:r>
              <a:rPr lang="en-US" sz="3200" dirty="0"/>
              <a:t>Suicide Prevention Plan </a:t>
            </a:r>
          </a:p>
          <a:p>
            <a:r>
              <a:rPr lang="en-US" sz="3200" dirty="0"/>
              <a:t>Family Involvement &amp; Education</a:t>
            </a:r>
          </a:p>
          <a:p>
            <a:r>
              <a:rPr lang="en-US" sz="3200" dirty="0"/>
              <a:t>Exercise &amp; Social Activities</a:t>
            </a:r>
          </a:p>
          <a:p>
            <a:r>
              <a:rPr lang="en-US" sz="3200" dirty="0"/>
              <a:t>Psychotropic medications</a:t>
            </a:r>
          </a:p>
          <a:p>
            <a:r>
              <a:rPr lang="en-US" sz="3200" dirty="0"/>
              <a:t>Psychotherapies: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Evaluation, Management, and Prevention </a:t>
            </a:r>
            <a:r>
              <a:rPr lang="en-US" sz="2800" dirty="0"/>
              <a:t>(pg. 387)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560" y="1734208"/>
            <a:ext cx="10378440" cy="471119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45,000 Deaths per Year</a:t>
            </a:r>
          </a:p>
          <a:p>
            <a:r>
              <a:rPr lang="en-US" sz="3200" dirty="0"/>
              <a:t>30% rise this century (60% rise for teens)</a:t>
            </a:r>
          </a:p>
          <a:p>
            <a:r>
              <a:rPr lang="en-US" sz="3200" dirty="0"/>
              <a:t>15 % of patients with Severe Major Depression will eventually die by suicide.</a:t>
            </a:r>
          </a:p>
          <a:p>
            <a:r>
              <a:rPr lang="en-US" sz="3200" dirty="0"/>
              <a:t>Use questioning sequence to assess risks.</a:t>
            </a:r>
          </a:p>
          <a:p>
            <a:r>
              <a:rPr lang="en-US" sz="3200" dirty="0"/>
              <a:t>Use of Hospitalization, Baker Act.</a:t>
            </a:r>
          </a:p>
          <a:p>
            <a:r>
              <a:rPr lang="en-US" sz="3200" dirty="0"/>
              <a:t>Short-term Suicide Contracts.</a:t>
            </a:r>
          </a:p>
          <a:p>
            <a:r>
              <a:rPr lang="en-US" sz="3200" dirty="0"/>
              <a:t>Breaking the patient’s “Inertia Cycle”.</a:t>
            </a:r>
          </a:p>
          <a:p>
            <a:r>
              <a:rPr lang="en-US" sz="3200" dirty="0"/>
              <a:t>Suicide is a Permanent solution to a Temporary problem.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867A-45F3-48A6-9D82-856D8342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340" y="624110"/>
            <a:ext cx="9802856" cy="12808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Contracting with Suicidal Risks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53F53-B08E-41B1-A2A8-FED4B3E37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512" y="2253713"/>
            <a:ext cx="6751488" cy="379903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9C6D1DF-0C18-4F73-BD36-191B96CD8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057" y="1556192"/>
            <a:ext cx="5058506" cy="5194078"/>
          </a:xfrm>
        </p:spPr>
      </p:pic>
    </p:spTree>
    <p:extLst>
      <p:ext uri="{BB962C8B-B14F-4D97-AF65-F5344CB8AC3E}">
        <p14:creationId xmlns:p14="http://schemas.microsoft.com/office/powerpoint/2010/main" val="39876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Mood  Disorders </a:t>
            </a:r>
          </a:p>
        </p:txBody>
      </p:sp>
      <p:pic>
        <p:nvPicPr>
          <p:cNvPr id="4" name="Content Placeholder 3" descr="ComicProz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979" y="1310641"/>
            <a:ext cx="6555976" cy="554735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Psychosocial 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193" y="1493132"/>
            <a:ext cx="9737065" cy="5164145"/>
          </a:xfrm>
        </p:spPr>
        <p:txBody>
          <a:bodyPr>
            <a:normAutofit/>
          </a:bodyPr>
          <a:lstStyle/>
          <a:p>
            <a:r>
              <a:rPr lang="en-US" sz="3200" dirty="0"/>
              <a:t>Family Counseling &amp; Education</a:t>
            </a:r>
          </a:p>
          <a:p>
            <a:endParaRPr lang="en-US" sz="3200" dirty="0"/>
          </a:p>
          <a:p>
            <a:r>
              <a:rPr lang="en-US" sz="3200" dirty="0"/>
              <a:t>Supportive Counseling/Groups</a:t>
            </a:r>
          </a:p>
          <a:p>
            <a:endParaRPr lang="en-US" sz="3200" dirty="0"/>
          </a:p>
          <a:p>
            <a:r>
              <a:rPr lang="en-US" sz="3200" dirty="0"/>
              <a:t>Physical Activities/Stress Management </a:t>
            </a:r>
          </a:p>
          <a:p>
            <a:pPr marL="0" indent="0">
              <a:buNone/>
            </a:pPr>
            <a:r>
              <a:rPr lang="en-US" sz="3200" dirty="0"/>
              <a:t>   	UK study (2019) 15 minutes/day of aerobic exercise or 60 minutes of light exercise (walking or gardening effective for prevention)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36634"/>
            <a:ext cx="8911687" cy="1768366"/>
          </a:xfrm>
        </p:spPr>
        <p:txBody>
          <a:bodyPr/>
          <a:lstStyle/>
          <a:p>
            <a:r>
              <a:rPr lang="en-US" dirty="0"/>
              <a:t>Biological Treatments:</a:t>
            </a:r>
            <a:br>
              <a:rPr lang="en-US" dirty="0"/>
            </a:br>
            <a:r>
              <a:rPr lang="en-US" dirty="0"/>
              <a:t>Psychotropic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639" y="1765738"/>
            <a:ext cx="9757317" cy="509226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Tricyclic Anti-depressants (TCAs).</a:t>
            </a:r>
          </a:p>
          <a:p>
            <a:r>
              <a:rPr lang="en-US" sz="3200" dirty="0"/>
              <a:t>MAOIs (Monoamine Oxidase Inhibitors.</a:t>
            </a:r>
          </a:p>
          <a:p>
            <a:r>
              <a:rPr lang="en-US" sz="3200" dirty="0"/>
              <a:t>SSRIs </a:t>
            </a:r>
          </a:p>
          <a:p>
            <a:r>
              <a:rPr lang="en-US" sz="3200" dirty="0"/>
              <a:t>Atypical Anti-depressants </a:t>
            </a:r>
            <a:r>
              <a:rPr lang="en-US" sz="2800" dirty="0"/>
              <a:t>(Remeron, Trazodone)</a:t>
            </a:r>
          </a:p>
          <a:p>
            <a:r>
              <a:rPr lang="en-US" sz="3200" dirty="0"/>
              <a:t>Mood Stabilizers</a:t>
            </a:r>
          </a:p>
          <a:p>
            <a:r>
              <a:rPr lang="en-US" sz="3200" dirty="0"/>
              <a:t>Anti-psychotic Medications</a:t>
            </a:r>
          </a:p>
          <a:p>
            <a:r>
              <a:rPr lang="en-US" sz="3200" dirty="0"/>
              <a:t>ECT, Vagal Nerve Stimulator, Photo-therapy, TMS and Brief - 3 Minute rTMS Protocol (FDA, 2018)</a:t>
            </a:r>
          </a:p>
          <a:p>
            <a:r>
              <a:rPr lang="en-US" sz="3200" dirty="0"/>
              <a:t>LSD/Psilocybin (FDA approved 2018)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5600"/>
          </a:xfrm>
        </p:spPr>
        <p:txBody>
          <a:bodyPr>
            <a:normAutofit fontScale="90000"/>
          </a:bodyPr>
          <a:lstStyle/>
          <a:p>
            <a:r>
              <a:rPr lang="en-US" dirty="0"/>
              <a:t>Pfizer  2018 Annual Report ($ in Millions)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6" y="1093076"/>
            <a:ext cx="12002813" cy="5764924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US" sz="3200" dirty="0"/>
              <a:t>		2016						2017						2018</a:t>
            </a:r>
          </a:p>
          <a:p>
            <a:r>
              <a:rPr lang="en-US" sz="2800" dirty="0"/>
              <a:t>Revenue	</a:t>
            </a:r>
            <a:r>
              <a:rPr lang="en-US" sz="2800"/>
              <a:t>	52,824</a:t>
            </a:r>
            <a:r>
              <a:rPr lang="en-US" sz="2800" dirty="0"/>
              <a:t>				</a:t>
            </a:r>
            <a:r>
              <a:rPr lang="en-US" sz="2800"/>
              <a:t>	52,546</a:t>
            </a:r>
            <a:r>
              <a:rPr lang="en-US" sz="2800" dirty="0"/>
              <a:t>				</a:t>
            </a:r>
            <a:r>
              <a:rPr lang="en-US" sz="2800"/>
              <a:t>	53,647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Cost Sale		11,428					11,228					12,322	(23%)				</a:t>
            </a:r>
          </a:p>
          <a:p>
            <a:r>
              <a:rPr lang="en-US" sz="2800" dirty="0"/>
              <a:t>Research		 7,892					 7,683					 8,006    (15%)</a:t>
            </a:r>
          </a:p>
          <a:p>
            <a:endParaRPr lang="en-US" sz="2800" dirty="0"/>
          </a:p>
          <a:p>
            <a:r>
              <a:rPr lang="en-US" sz="2800" dirty="0"/>
              <a:t>Selling/Ad		14,455					14,804					14,844   (27%)</a:t>
            </a:r>
          </a:p>
        </p:txBody>
      </p:sp>
    </p:spTree>
    <p:extLst>
      <p:ext uri="{BB962C8B-B14F-4D97-AF65-F5344CB8AC3E}">
        <p14:creationId xmlns:p14="http://schemas.microsoft.com/office/powerpoint/2010/main" val="241600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F444-E8DA-430A-AACA-C253E0D8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FDFF3A-A231-4DE8-BE35-A35F6F551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05" y="1264555"/>
            <a:ext cx="6424863" cy="49209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4782BC-748F-42FE-9F42-8346F5685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69" y="1082843"/>
            <a:ext cx="6293854" cy="47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7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D3AE-1FA9-41A8-9D30-DEC2FF76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B19FB-2D4B-4BDE-879C-DD9B0EF2B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018" y="15874"/>
            <a:ext cx="6419035" cy="7012405"/>
          </a:xfrm>
        </p:spPr>
      </p:pic>
    </p:spTree>
    <p:extLst>
      <p:ext uri="{BB962C8B-B14F-4D97-AF65-F5344CB8AC3E}">
        <p14:creationId xmlns:p14="http://schemas.microsoft.com/office/powerpoint/2010/main" val="144423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BE7B-0E36-4B4E-B9FB-A2FD3C73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E00792-D88A-4B3C-BFB5-674A8F0F1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387393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59A668-CCBC-4120-9652-8DCB16011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156" y="1055270"/>
            <a:ext cx="5434818" cy="5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40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579505"/>
            <a:ext cx="8911687" cy="758641"/>
          </a:xfrm>
        </p:spPr>
        <p:txBody>
          <a:bodyPr/>
          <a:lstStyle/>
          <a:p>
            <a:r>
              <a:rPr lang="en-US" dirty="0"/>
              <a:t>Treatment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405054"/>
            <a:ext cx="9736772" cy="450616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78 % Improve with ECT</a:t>
            </a:r>
          </a:p>
          <a:p>
            <a:r>
              <a:rPr lang="en-US" sz="3200" dirty="0"/>
              <a:t>60-70% Improve with medication (although it may take multiple trials)</a:t>
            </a:r>
          </a:p>
          <a:p>
            <a:r>
              <a:rPr lang="en-US" sz="3200" dirty="0"/>
              <a:t>TCA’s reduce effectiveness about 50%.</a:t>
            </a:r>
          </a:p>
          <a:p>
            <a:r>
              <a:rPr lang="en-US" sz="3200" dirty="0"/>
              <a:t>SSRI/MOIAs reduce effectiveness 30%.</a:t>
            </a:r>
          </a:p>
          <a:p>
            <a:r>
              <a:rPr lang="en-US" sz="3200" dirty="0"/>
              <a:t>23% Improve with placebo</a:t>
            </a:r>
          </a:p>
          <a:p>
            <a:r>
              <a:rPr lang="en-US" sz="3200" dirty="0"/>
              <a:t>Antipsychotics combined with an anti-depressant can boast response rate 65-75%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415" y="220717"/>
            <a:ext cx="9560198" cy="16842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FDA Clears the </a:t>
            </a:r>
            <a:r>
              <a:rPr lang="en-US" b="1" dirty="0" err="1"/>
              <a:t>Cervella</a:t>
            </a:r>
            <a:r>
              <a:rPr lang="en-US" b="1" dirty="0"/>
              <a:t> Cranial Electrotherapy Stimulator for Treatment of Anxiety, Insomnia, and Depression (April 2019)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1797269"/>
            <a:ext cx="11246069" cy="4960883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Cervella</a:t>
            </a:r>
            <a:r>
              <a:rPr lang="en-US" sz="2800" dirty="0"/>
              <a:t> is the world's first Cranial Electrotherapy Stimulator (CES) with proprietary conductive treatment electrodes that have been seamlessly integrated into noise-cancelling Bluetooth-enabled headphones. Patients can use the audio and noise cancelling features of the headphones during treatment, which allows them to use the device during study, work, or play. Furthermore, </a:t>
            </a:r>
            <a:r>
              <a:rPr lang="en-US" sz="2800" dirty="0" err="1"/>
              <a:t>Cervella</a:t>
            </a:r>
            <a:r>
              <a:rPr lang="en-US" sz="2800" dirty="0"/>
              <a:t> is also the first CES device that is managed through an app on a smart device allowing for automated treatment data recording, reminders, and analytics aimed at improving patient treatment outcomes. In sum, </a:t>
            </a:r>
            <a:r>
              <a:rPr lang="en-US" sz="2800" dirty="0" err="1"/>
              <a:t>Cervella</a:t>
            </a:r>
            <a:r>
              <a:rPr lang="en-US" sz="2800" dirty="0"/>
              <a:t> is designed to fit into a patient's lifestyle, not the other way around.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29"/>
            <a:ext cx="19812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9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564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98" y="1620696"/>
            <a:ext cx="3698141" cy="44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22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Games for Mood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Celeste</a:t>
            </a:r>
          </a:p>
          <a:p>
            <a:endParaRPr lang="en-US" sz="3600" dirty="0"/>
          </a:p>
          <a:p>
            <a:r>
              <a:rPr lang="en-US" sz="3600" dirty="0"/>
              <a:t>Night In The Woods</a:t>
            </a:r>
          </a:p>
          <a:p>
            <a:endParaRPr lang="en-US" sz="3600" dirty="0"/>
          </a:p>
          <a:p>
            <a:r>
              <a:rPr lang="en-US" sz="3600" dirty="0"/>
              <a:t>Sea of Solitude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6" y="1567355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95" y="3716721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Prevalence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018" y="1273215"/>
            <a:ext cx="9653286" cy="558478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Prevalence rate 0.6% Bipolar Disorder.</a:t>
            </a:r>
          </a:p>
          <a:p>
            <a:r>
              <a:rPr lang="en-US" sz="3200" dirty="0"/>
              <a:t>40% Increase in Bipolar Dx. since 1994.</a:t>
            </a:r>
          </a:p>
          <a:p>
            <a:r>
              <a:rPr lang="en-US" sz="3200" dirty="0"/>
              <a:t>Prevalence rate 2% to 5% for Disruptive Mood Dysregulation Disorder.</a:t>
            </a:r>
          </a:p>
          <a:p>
            <a:r>
              <a:rPr lang="en-US" sz="3200" dirty="0"/>
              <a:t>Prevalence rate 7 % for Major Depression.</a:t>
            </a:r>
          </a:p>
          <a:p>
            <a:r>
              <a:rPr lang="en-US" sz="3200" dirty="0"/>
              <a:t>0.9 – 1.9% for Separation Anxiety</a:t>
            </a:r>
          </a:p>
          <a:p>
            <a:pPr>
              <a:buNone/>
            </a:pPr>
            <a:r>
              <a:rPr lang="en-US" sz="3200" dirty="0"/>
              <a:t>   7% to 9% for Phobias and Social Anxiety</a:t>
            </a:r>
          </a:p>
          <a:p>
            <a:pPr>
              <a:buNone/>
            </a:pPr>
            <a:r>
              <a:rPr lang="en-US" sz="3200" dirty="0"/>
              <a:t>   2 to 3 % for Panic Disorder</a:t>
            </a:r>
          </a:p>
          <a:p>
            <a:pPr>
              <a:buNone/>
            </a:pPr>
            <a:r>
              <a:rPr lang="en-US" sz="3200" dirty="0"/>
              <a:t>   2.9% for Generalized Anxiety Disorder</a:t>
            </a:r>
          </a:p>
          <a:p>
            <a:pPr>
              <a:buNone/>
            </a:pPr>
            <a:r>
              <a:rPr lang="en-US" sz="3200" dirty="0"/>
              <a:t>   Less than 20% for ASD and 3.5% for PTSD</a:t>
            </a:r>
          </a:p>
          <a:p>
            <a:pPr>
              <a:buNone/>
            </a:pPr>
            <a:r>
              <a:rPr lang="en-US" sz="3200" dirty="0"/>
              <a:t>   1.2 % for Obsessive-compulsive Disorder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90296"/>
            <a:ext cx="8911687" cy="1137783"/>
          </a:xfrm>
        </p:spPr>
        <p:txBody>
          <a:bodyPr/>
          <a:lstStyle/>
          <a:p>
            <a:r>
              <a:rPr lang="en-US" dirty="0"/>
              <a:t>Anti-Depressant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60449"/>
            <a:ext cx="8915400" cy="4550773"/>
          </a:xfrm>
        </p:spPr>
        <p:txBody>
          <a:bodyPr>
            <a:normAutofit/>
          </a:bodyPr>
          <a:lstStyle/>
          <a:p>
            <a:r>
              <a:rPr lang="en-US" sz="3200" dirty="0"/>
              <a:t>Patients should remain on antidepressants until they have been symptom free for at least 16 – 20 weeks and until stressors in their lives are down to manageable levels.</a:t>
            </a:r>
          </a:p>
          <a:p>
            <a:endParaRPr lang="en-US" sz="3200" dirty="0"/>
          </a:p>
          <a:p>
            <a:r>
              <a:rPr lang="en-US" sz="3200" dirty="0"/>
              <a:t>If patients stop to soon, then there is 50% chance of relapse within 6 months.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441" y="1618593"/>
            <a:ext cx="9024171" cy="498190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Esketamine approved by FDA 2019.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Nasal spray administered in physician’s office.</a:t>
            </a:r>
          </a:p>
          <a:p>
            <a:pPr marL="0" indent="0">
              <a:buNone/>
            </a:pPr>
            <a:r>
              <a:rPr lang="en-US" sz="2800" dirty="0"/>
              <a:t>              (3 – 4 hour in office wait period)</a:t>
            </a:r>
          </a:p>
          <a:p>
            <a:pPr marL="0" indent="0">
              <a:buNone/>
            </a:pPr>
            <a:r>
              <a:rPr lang="en-US" sz="2800" dirty="0"/>
              <a:t>	21 point reduction on BDI with 25% relapse</a:t>
            </a:r>
          </a:p>
          <a:p>
            <a:pPr marL="0" indent="0">
              <a:buNone/>
            </a:pPr>
            <a:r>
              <a:rPr lang="en-US" sz="2800" dirty="0"/>
              <a:t>      (17 pt drop for placebo with 45% relapse)</a:t>
            </a:r>
          </a:p>
          <a:p>
            <a:pPr marL="0" indent="0">
              <a:buNone/>
            </a:pPr>
            <a:r>
              <a:rPr lang="en-US" sz="2800" dirty="0"/>
              <a:t>	Less effective for 65 and older (no difference</a:t>
            </a:r>
          </a:p>
          <a:p>
            <a:pPr marL="0" indent="0">
              <a:buNone/>
            </a:pPr>
            <a:r>
              <a:rPr lang="en-US" sz="2800" dirty="0"/>
              <a:t>	 compared to placebo).</a:t>
            </a:r>
          </a:p>
          <a:p>
            <a:pPr marL="0" indent="0">
              <a:buNone/>
            </a:pPr>
            <a:r>
              <a:rPr lang="en-US" sz="2800" dirty="0"/>
              <a:t>     Cost = $34,000/treatment</a:t>
            </a:r>
          </a:p>
        </p:txBody>
      </p:sp>
    </p:spTree>
    <p:extLst>
      <p:ext uri="{BB962C8B-B14F-4D97-AF65-F5344CB8AC3E}">
        <p14:creationId xmlns:p14="http://schemas.microsoft.com/office/powerpoint/2010/main" val="434133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Post-partum Depression</a:t>
            </a:r>
            <a:br>
              <a:rPr lang="en-US" dirty="0"/>
            </a:br>
            <a:r>
              <a:rPr lang="en-US" dirty="0"/>
              <a:t>	1 in 7 pregnancies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44110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/>
              <a:t>Zulresso (Brexanolone), first FDA approved medication for Post-partum depression (2019).  60 hour Infusion treatment with 3 - 4 days hospitalization required at this time.  </a:t>
            </a:r>
          </a:p>
          <a:p>
            <a:endParaRPr lang="en-US" sz="2400" dirty="0"/>
          </a:p>
          <a:p>
            <a:r>
              <a:rPr lang="en-US" sz="3200" dirty="0"/>
              <a:t>Modulates GABAA receptors, a hormone that is reduced during pregnancies.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458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Therapies for Post-partum Depression</a:t>
            </a:r>
            <a:br>
              <a:rPr lang="en-US" dirty="0"/>
            </a:br>
            <a:r>
              <a:rPr lang="en-US" dirty="0"/>
              <a:t>Prevention Programs: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5462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/>
              <a:t>Mothers &amp; Babies, CBT 8 – 17 sessions.</a:t>
            </a:r>
          </a:p>
          <a:p>
            <a:endParaRPr lang="en-US" sz="2800" dirty="0"/>
          </a:p>
          <a:p>
            <a:r>
              <a:rPr lang="en-US" sz="2800" dirty="0"/>
              <a:t>Reach Out, Stay Strong Program</a:t>
            </a:r>
          </a:p>
          <a:p>
            <a:endParaRPr lang="en-US" sz="2800" dirty="0"/>
          </a:p>
          <a:p>
            <a:r>
              <a:rPr lang="en-US" sz="2800" dirty="0"/>
              <a:t>Essential for New Moms (ROSE) 4 sessions.</a:t>
            </a:r>
          </a:p>
        </p:txBody>
      </p:sp>
    </p:spTree>
    <p:extLst>
      <p:ext uri="{BB962C8B-B14F-4D97-AF65-F5344CB8AC3E}">
        <p14:creationId xmlns:p14="http://schemas.microsoft.com/office/powerpoint/2010/main" val="3820323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9935-32F2-40F9-BA6B-5CC06EE9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NSAIDs May reduce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F9BE-C730-4C92-8ACC-C34ACBE6A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694" y="1446028"/>
            <a:ext cx="9431078" cy="5188688"/>
          </a:xfrm>
        </p:spPr>
        <p:txBody>
          <a:bodyPr>
            <a:normAutofit/>
          </a:bodyPr>
          <a:lstStyle/>
          <a:p>
            <a:r>
              <a:rPr lang="en-US" b="1" dirty="0"/>
              <a:t>NSAIDs</a:t>
            </a:r>
            <a:r>
              <a:rPr lang="en-US" dirty="0"/>
              <a:t> May Reduce </a:t>
            </a:r>
            <a:r>
              <a:rPr lang="en-US" b="1" dirty="0"/>
              <a:t>Depression</a:t>
            </a:r>
            <a:r>
              <a:rPr lang="en-US" dirty="0"/>
              <a:t>. Nonsteroidal anti-inflammatories (</a:t>
            </a:r>
            <a:r>
              <a:rPr lang="en-US" b="1" dirty="0"/>
              <a:t>NSAIDs</a:t>
            </a:r>
            <a:r>
              <a:rPr lang="en-US" dirty="0"/>
              <a:t>) are often used to treat the pain and inflammation of osteoarthritis, but they may have another effect: relieving </a:t>
            </a:r>
            <a:r>
              <a:rPr lang="en-US" b="1" dirty="0"/>
              <a:t>depression</a:t>
            </a:r>
            <a:r>
              <a:rPr lang="en-US" dirty="0"/>
              <a:t>. </a:t>
            </a:r>
            <a:r>
              <a:rPr lang="en-US" b="1" dirty="0"/>
              <a:t>Depression</a:t>
            </a:r>
            <a:r>
              <a:rPr lang="en-US" dirty="0"/>
              <a:t> is 2 to 3 times more prevalent in patients with osteoarthritis than in other groups.</a:t>
            </a:r>
          </a:p>
          <a:p>
            <a:r>
              <a:rPr lang="en-US" dirty="0"/>
              <a:t>A new meta-analysis of 36 randomized clinical trials involving nearly 10,000 people found support for an antidepressant effect in patients taking anti-inflammatory drugs. Five of 6 anti-inflammatory agents were associated with improved </a:t>
            </a:r>
            <a:r>
              <a:rPr lang="en-US" dirty="0">
                <a:hlinkClick r:id="rId2"/>
              </a:rPr>
              <a:t>depression</a:t>
            </a:r>
            <a:r>
              <a:rPr lang="en-US" dirty="0"/>
              <a:t> scores in patients taking antidepressants, compared with adjunctive placebo.</a:t>
            </a:r>
          </a:p>
          <a:p>
            <a:r>
              <a:rPr lang="en-US" dirty="0"/>
              <a:t>“The present findings show that specifically anti-inflammatory add-on treatment to antidepressants may have beneficial effects in patients with major depressive disorder, but also the shown effects on depressive symptoms among patients with a somatic disease are promising,” researchers wrote. “NSAIDs, cytokine inhibitors, statins, glucocorticoids, and minocycline all showed antidepressant effects.”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16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ure-together-depression-treatmen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-1130300"/>
            <a:ext cx="10147300" cy="831776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534900"/>
            <a:ext cx="8911687" cy="113778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Anxiety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05054"/>
            <a:ext cx="8915400" cy="4506168"/>
          </a:xfrm>
        </p:spPr>
        <p:txBody>
          <a:bodyPr>
            <a:normAutofit/>
          </a:bodyPr>
          <a:lstStyle/>
          <a:p>
            <a:r>
              <a:rPr lang="en-US" sz="3200" dirty="0"/>
              <a:t>Panic Disorder</a:t>
            </a:r>
          </a:p>
          <a:p>
            <a:r>
              <a:rPr lang="en-US" sz="3200" dirty="0"/>
              <a:t>PTSD and Acute Stress Disorder</a:t>
            </a:r>
          </a:p>
          <a:p>
            <a:r>
              <a:rPr lang="en-US" sz="3200" dirty="0"/>
              <a:t>Phobias</a:t>
            </a:r>
          </a:p>
          <a:p>
            <a:r>
              <a:rPr lang="en-US" sz="3200" dirty="0"/>
              <a:t>Social Anxiety</a:t>
            </a:r>
          </a:p>
          <a:p>
            <a:r>
              <a:rPr lang="en-US" sz="3200" dirty="0"/>
              <a:t>Separation Anxiety Disorder</a:t>
            </a:r>
          </a:p>
          <a:p>
            <a:r>
              <a:rPr lang="en-US" sz="3200" dirty="0"/>
              <a:t>Generalized Anxiety Disorder</a:t>
            </a:r>
          </a:p>
          <a:p>
            <a:r>
              <a:rPr lang="en-US" sz="3200" dirty="0"/>
              <a:t>Obsessive-Compulsive Disorder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nxietyD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67674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281" y="396240"/>
            <a:ext cx="9645332" cy="15087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Panic Attack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as a Symptom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of Anxiety</a:t>
            </a:r>
          </a:p>
        </p:txBody>
      </p:sp>
      <p:pic>
        <p:nvPicPr>
          <p:cNvPr id="4" name="Content Placeholder 3" descr="panic_disord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532" y="185959"/>
            <a:ext cx="6583930" cy="7845521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nicfac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960" y="-1"/>
            <a:ext cx="9584160" cy="718812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5875"/>
          </a:xfrm>
        </p:spPr>
        <p:txBody>
          <a:bodyPr/>
          <a:lstStyle/>
          <a:p>
            <a:r>
              <a:rPr lang="en-US" dirty="0"/>
              <a:t>DSM-5 Specifiers for Mood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336" y="1435261"/>
            <a:ext cx="10028664" cy="511601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Current Severity: Mild, Moderate, Severe</a:t>
            </a:r>
          </a:p>
          <a:p>
            <a:r>
              <a:rPr lang="en-US" sz="3200" dirty="0"/>
              <a:t>Single episode or Recurrent</a:t>
            </a:r>
          </a:p>
          <a:p>
            <a:r>
              <a:rPr lang="en-US" sz="3200" dirty="0"/>
              <a:t>Rapid Cycling</a:t>
            </a:r>
          </a:p>
          <a:p>
            <a:r>
              <a:rPr lang="en-US" sz="3200" dirty="0"/>
              <a:t>With Anxious distress</a:t>
            </a:r>
          </a:p>
          <a:p>
            <a:r>
              <a:rPr lang="en-US" sz="3200" dirty="0"/>
              <a:t>With Mixed features</a:t>
            </a:r>
          </a:p>
          <a:p>
            <a:r>
              <a:rPr lang="en-US" sz="3200" dirty="0"/>
              <a:t>With Melancholic features</a:t>
            </a:r>
          </a:p>
          <a:p>
            <a:r>
              <a:rPr lang="en-US" sz="3200" dirty="0"/>
              <a:t>With mood-congruent/incongruent Psychotic features</a:t>
            </a:r>
          </a:p>
          <a:p>
            <a:r>
              <a:rPr lang="en-US" sz="3200" dirty="0"/>
              <a:t>With Catatonia</a:t>
            </a:r>
          </a:p>
          <a:p>
            <a:r>
              <a:rPr lang="en-US" sz="3200" dirty="0"/>
              <a:t>With Peripartum Onset</a:t>
            </a:r>
          </a:p>
          <a:p>
            <a:r>
              <a:rPr lang="en-US" sz="3200" dirty="0"/>
              <a:t>With Seasonal pattern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Panic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1007"/>
            <a:ext cx="8915400" cy="498213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Develop  reasonable expectations for treatment, fluctuating course.</a:t>
            </a:r>
          </a:p>
          <a:p>
            <a:r>
              <a:rPr lang="en-US" sz="3200" dirty="0"/>
              <a:t>Multiple medication approach.</a:t>
            </a:r>
          </a:p>
          <a:p>
            <a:r>
              <a:rPr lang="en-US" sz="3200" dirty="0"/>
              <a:t>Cognitive-behavioral Therapy</a:t>
            </a:r>
          </a:p>
          <a:p>
            <a:r>
              <a:rPr lang="en-US" sz="3200" dirty="0"/>
              <a:t>Behavioral Stress Management Training</a:t>
            </a:r>
          </a:p>
          <a:p>
            <a:r>
              <a:rPr lang="en-US" sz="3200" dirty="0"/>
              <a:t>Mindfulness Training &amp; Meditation</a:t>
            </a:r>
          </a:p>
          <a:p>
            <a:r>
              <a:rPr lang="en-US" sz="3200" dirty="0"/>
              <a:t>Exercise &amp; Yoga/Tai Chi</a:t>
            </a:r>
          </a:p>
          <a:p>
            <a:r>
              <a:rPr lang="en-US" sz="3200" dirty="0"/>
              <a:t>Family and Patient Education</a:t>
            </a:r>
          </a:p>
          <a:p>
            <a:r>
              <a:rPr lang="en-US" sz="3200" dirty="0"/>
              <a:t>Long-term Management of Panic Attacks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wPanicT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960" y="22664"/>
            <a:ext cx="9355560" cy="701667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A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51" y="0"/>
            <a:ext cx="9779169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nderstanding-generalized-anxiety-disorder-1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359" y="0"/>
            <a:ext cx="9144001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Social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Anxiety</a:t>
            </a:r>
          </a:p>
        </p:txBody>
      </p:sp>
      <p:pic>
        <p:nvPicPr>
          <p:cNvPr id="4" name="Content Placeholder 3" descr="Social-disorder-sympto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6410" y="0"/>
            <a:ext cx="4377230" cy="7069307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ocial-phobia-in-australia-treatment-symptoms-and-triggers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464587" cy="6858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ocial-phobia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933" y="0"/>
            <a:ext cx="8748778" cy="6858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9576"/>
          </a:xfrm>
        </p:spPr>
        <p:txBody>
          <a:bodyPr/>
          <a:lstStyle/>
          <a:p>
            <a:r>
              <a:rPr lang="en-US" dirty="0"/>
              <a:t>Phobias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40375"/>
            <a:ext cx="8915400" cy="4618298"/>
          </a:xfrm>
        </p:spPr>
        <p:txBody>
          <a:bodyPr>
            <a:normAutofit/>
          </a:bodyPr>
          <a:lstStyle/>
          <a:p>
            <a:r>
              <a:rPr lang="en-US" sz="3200" dirty="0"/>
              <a:t>Target Original Phobia</a:t>
            </a:r>
          </a:p>
          <a:p>
            <a:r>
              <a:rPr lang="en-US" sz="3200" dirty="0"/>
              <a:t>Target Avoidant Behaviors</a:t>
            </a:r>
          </a:p>
          <a:p>
            <a:r>
              <a:rPr lang="en-US" sz="3200" dirty="0"/>
              <a:t>Behavior Therapies: Relaxation Training, Flooding, </a:t>
            </a:r>
            <a:r>
              <a:rPr lang="en-US" sz="3200" b="1" dirty="0"/>
              <a:t>Systematic Desensitization Training</a:t>
            </a:r>
            <a:r>
              <a:rPr lang="en-US" sz="3200" dirty="0"/>
              <a:t>, Modeling, Assertiveness Training, Virtual reality, Biofeedback, Cognitive-behavioral psychotherapy.</a:t>
            </a:r>
          </a:p>
          <a:p>
            <a:r>
              <a:rPr lang="en-US" sz="3200" dirty="0"/>
              <a:t>Psychotropic Medications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hobiaT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5099"/>
            <a:ext cx="12192000" cy="7035799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Treatment of Anxiety, Phobias, and PTSD</a:t>
            </a:r>
          </a:p>
        </p:txBody>
      </p:sp>
      <p:pic>
        <p:nvPicPr>
          <p:cNvPr id="4" name="Content Placeholder 3" descr="article-2383612-1B1EF2B3000005DC-556_634x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450" y="1920239"/>
            <a:ext cx="5579898" cy="3520441"/>
          </a:xfrm>
        </p:spPr>
      </p:pic>
      <p:pic>
        <p:nvPicPr>
          <p:cNvPr id="5" name="Picture 4" descr="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490" y="3465830"/>
            <a:ext cx="3982246" cy="3188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10972800" cy="1398587"/>
          </a:xfrm>
        </p:spPr>
        <p:txBody>
          <a:bodyPr/>
          <a:lstStyle/>
          <a:p>
            <a:r>
              <a:rPr lang="en-US" dirty="0"/>
              <a:t>				</a:t>
            </a:r>
            <a:r>
              <a:rPr lang="en-US" sz="5400" dirty="0"/>
              <a:t>Early Brain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02978" y="1882775"/>
            <a:ext cx="9469821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3600" dirty="0"/>
              <a:t>Trauma suffered during childhood (including physical or sexual abuse and/or neglect) may cause physical damage to the brain making the individual more susceptible to depression later in life.  (2017 study)</a:t>
            </a:r>
          </a:p>
        </p:txBody>
      </p:sp>
    </p:spTree>
    <p:extLst>
      <p:ext uri="{BB962C8B-B14F-4D97-AF65-F5344CB8AC3E}">
        <p14:creationId xmlns:p14="http://schemas.microsoft.com/office/powerpoint/2010/main" val="973597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TSDd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941" y="0"/>
            <a:ext cx="9143999" cy="6858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tsdT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320" y="548639"/>
            <a:ext cx="8349720" cy="6262291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for PTSD &amp; Acute Stress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70926"/>
            <a:ext cx="8915400" cy="493081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Immediate Debriefing</a:t>
            </a:r>
          </a:p>
          <a:p>
            <a:r>
              <a:rPr lang="en-US" sz="3200" dirty="0"/>
              <a:t>Cognitive-Behavioral Therapy</a:t>
            </a:r>
          </a:p>
          <a:p>
            <a:r>
              <a:rPr lang="en-US" sz="3200" dirty="0"/>
              <a:t>Polyvagal Therapy</a:t>
            </a:r>
          </a:p>
          <a:p>
            <a:r>
              <a:rPr lang="en-US" sz="3200" dirty="0"/>
              <a:t>Exposure Approaches</a:t>
            </a:r>
          </a:p>
          <a:p>
            <a:r>
              <a:rPr lang="en-US" sz="3200" dirty="0"/>
              <a:t>Support Groups</a:t>
            </a:r>
          </a:p>
          <a:p>
            <a:r>
              <a:rPr lang="en-US" sz="3200" dirty="0"/>
              <a:t>Medications:</a:t>
            </a:r>
          </a:p>
          <a:p>
            <a:pPr lvl="1"/>
            <a:r>
              <a:rPr lang="en-US" sz="3000" dirty="0"/>
              <a:t>Beta Blockers (long-term management)</a:t>
            </a:r>
          </a:p>
          <a:p>
            <a:pPr lvl="1"/>
            <a:r>
              <a:rPr lang="en-US" sz="3000" dirty="0"/>
              <a:t>Benzodiazepines (PRN use for Breakthroughs)</a:t>
            </a:r>
          </a:p>
          <a:p>
            <a:pPr lvl="1"/>
            <a:r>
              <a:rPr lang="en-US" sz="3000" dirty="0"/>
              <a:t>SSRIs, TCS’s, MAOI’s</a:t>
            </a:r>
          </a:p>
          <a:p>
            <a:pPr lvl="1"/>
            <a:r>
              <a:rPr lang="en-US" sz="3000" dirty="0"/>
              <a:t>Trazodone for sleep disturbance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9CF0-6107-47DB-9B73-C7F12F5D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SGB Injections: </a:t>
            </a:r>
            <a:r>
              <a:rPr lang="en-US" sz="3200" dirty="0">
                <a:solidFill>
                  <a:schemeClr val="accent1"/>
                </a:solidFill>
              </a:rPr>
              <a:t>Stellate Ganglion Block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Two shots, one week apart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8DE9-6B0A-46AE-A2BE-B008BDE23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368" y="1713614"/>
            <a:ext cx="9272046" cy="395353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Local anesthesia is first injected to numb the neck area.  The location of the stellate ganglion is then identified under fluoroscopic guidance. ​ A single needle is then placed just above the collar bone and the active medication is injected next to the stellate ganglion.  15 minute procedure, can work within one hour.</a:t>
            </a:r>
          </a:p>
          <a:p>
            <a:r>
              <a:rPr lang="en-US" sz="2400" dirty="0"/>
              <a:t>Overall success rate is 70-75% over past 10 years and as high as 90%.</a:t>
            </a:r>
          </a:p>
          <a:p>
            <a:r>
              <a:rPr lang="en-US" sz="2400" dirty="0"/>
              <a:t>Best when coupled with CBT</a:t>
            </a:r>
          </a:p>
          <a:p>
            <a:r>
              <a:rPr lang="en-US" sz="2400" dirty="0"/>
              <a:t>Cost:   $1,500/treatment</a:t>
            </a:r>
          </a:p>
        </p:txBody>
      </p:sp>
      <p:pic>
        <p:nvPicPr>
          <p:cNvPr id="1026" name="Picture 2" descr="Image result for stellate ganglion block">
            <a:extLst>
              <a:ext uri="{FF2B5EF4-FFF2-40B4-BE49-F238E27FC236}">
                <a16:creationId xmlns:a16="http://schemas.microsoft.com/office/drawing/2014/main" id="{7B10EA58-47D2-42A1-887B-0F32EF76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25" y="4217915"/>
            <a:ext cx="3709156" cy="245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55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vetera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014" y="0"/>
            <a:ext cx="7408175" cy="6858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192F-EB0F-463F-9AFF-2E7177C8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E6B2600-6004-4369-BD04-8D899C24C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74906" cy="6858000"/>
          </a:xfrm>
        </p:spPr>
      </p:pic>
    </p:spTree>
    <p:extLst>
      <p:ext uri="{BB962C8B-B14F-4D97-AF65-F5344CB8AC3E}">
        <p14:creationId xmlns:p14="http://schemas.microsoft.com/office/powerpoint/2010/main" val="16867035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474F-A3EB-4627-B8A4-9D22CF2D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438A88B-8688-40C1-8FD9-A22B97B52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62537"/>
          </a:xfrm>
        </p:spPr>
      </p:pic>
    </p:spTree>
    <p:extLst>
      <p:ext uri="{BB962C8B-B14F-4D97-AF65-F5344CB8AC3E}">
        <p14:creationId xmlns:p14="http://schemas.microsoft.com/office/powerpoint/2010/main" val="24961824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Obsessive-Compulsive Disorder</a:t>
            </a:r>
          </a:p>
        </p:txBody>
      </p:sp>
      <p:pic>
        <p:nvPicPr>
          <p:cNvPr id="4" name="Content Placeholder 3" descr="obsessive-compulsive-disorder-power-point-ocd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112" y="1387474"/>
            <a:ext cx="9202885" cy="5178426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CDdia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492" y="-1"/>
            <a:ext cx="7451108" cy="692822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cd-cyc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Disruptive Mood Dysregulation Disorder</a:t>
            </a:r>
            <a:br>
              <a:rPr lang="en-US" dirty="0"/>
            </a:br>
            <a:r>
              <a:rPr lang="en-US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Bipolar Disorders</a:t>
            </a:r>
          </a:p>
          <a:p>
            <a:r>
              <a:rPr lang="en-US" sz="3200" dirty="0"/>
              <a:t>Oppositional-defiant Disorder</a:t>
            </a:r>
          </a:p>
          <a:p>
            <a:r>
              <a:rPr lang="en-US" sz="3200" dirty="0"/>
              <a:t>ADHD</a:t>
            </a:r>
          </a:p>
          <a:p>
            <a:r>
              <a:rPr lang="en-US" sz="3200" dirty="0"/>
              <a:t>Intermittent Explosive Disorder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bt-ocd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493" y="0"/>
            <a:ext cx="9134455" cy="68580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CDt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492" y="0"/>
            <a:ext cx="9648508" cy="68580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6979"/>
          </a:xfrm>
        </p:spPr>
        <p:txBody>
          <a:bodyPr/>
          <a:lstStyle/>
          <a:p>
            <a:r>
              <a:rPr lang="en-US" dirty="0"/>
              <a:t>Psychotropic Medications for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2469"/>
            <a:ext cx="8915400" cy="5013433"/>
          </a:xfrm>
        </p:spPr>
        <p:txBody>
          <a:bodyPr>
            <a:normAutofit/>
          </a:bodyPr>
          <a:lstStyle/>
          <a:p>
            <a:r>
              <a:rPr lang="en-US" sz="3200" dirty="0"/>
              <a:t>MAOI’s limited effectiveness with Social Anxiety.</a:t>
            </a:r>
          </a:p>
          <a:p>
            <a:r>
              <a:rPr lang="en-US" sz="3200" dirty="0"/>
              <a:t>SSRIs, TCA, SNRIs</a:t>
            </a:r>
          </a:p>
          <a:p>
            <a:r>
              <a:rPr lang="en-US" sz="3200" dirty="0"/>
              <a:t>Wellbutrin or BuSpar</a:t>
            </a:r>
          </a:p>
          <a:p>
            <a:r>
              <a:rPr lang="en-US" sz="3200" dirty="0"/>
              <a:t>Benzodiazepines</a:t>
            </a:r>
          </a:p>
          <a:p>
            <a:r>
              <a:rPr lang="en-US" sz="3200" dirty="0"/>
              <a:t>Beta-Blockers</a:t>
            </a:r>
          </a:p>
          <a:p>
            <a:r>
              <a:rPr lang="en-US" sz="3200" dirty="0"/>
              <a:t>Anafranil</a:t>
            </a:r>
          </a:p>
          <a:p>
            <a:r>
              <a:rPr lang="en-US" sz="3200" dirty="0"/>
              <a:t>Deep dTMS (FDA 2018)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perationD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659" y="0"/>
            <a:ext cx="10559521" cy="73710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pAnxT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0"/>
            <a:ext cx="11797559" cy="713232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paration-anxiety-2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12" y="0"/>
            <a:ext cx="10456228" cy="68580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NBCC  Guidelines for Anxiety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not use Paradoxical Intent with anxiety symptoms.</a:t>
            </a:r>
          </a:p>
          <a:p>
            <a:endParaRPr lang="en-US" sz="3600" dirty="0"/>
          </a:p>
          <a:p>
            <a:r>
              <a:rPr lang="en-US" sz="3600" dirty="0"/>
              <a:t>In Vivo Desensitization is Only used for Phobias.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Video Presentation – Jerry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Jerry’s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are Jerry’s:</a:t>
            </a:r>
          </a:p>
          <a:p>
            <a:pPr marL="742950" indent="-742950">
              <a:buAutoNum type="arabicPeriod"/>
            </a:pPr>
            <a:r>
              <a:rPr lang="en-US" sz="4000" dirty="0"/>
              <a:t>Symptoms</a:t>
            </a:r>
          </a:p>
          <a:p>
            <a:pPr marL="742950" indent="-742950">
              <a:buAutoNum type="arabicPeriod"/>
            </a:pPr>
            <a:r>
              <a:rPr lang="en-US" sz="4000" dirty="0"/>
              <a:t>Impairments in functioning</a:t>
            </a:r>
          </a:p>
          <a:p>
            <a:pPr marL="742950" indent="-742950">
              <a:buAutoNum type="arabicPeriod"/>
            </a:pPr>
            <a:r>
              <a:rPr lang="en-US" sz="4000" dirty="0"/>
              <a:t>Treatment Needs</a:t>
            </a:r>
          </a:p>
          <a:p>
            <a:pPr marL="742950" indent="-742950">
              <a:buAutoNum type="arabicPeriod"/>
            </a:pPr>
            <a:r>
              <a:rPr lang="en-US" sz="4000" dirty="0"/>
              <a:t>Possible Goals for Treatment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26493"/>
          </a:xfrm>
        </p:spPr>
        <p:txBody>
          <a:bodyPr/>
          <a:lstStyle/>
          <a:p>
            <a:r>
              <a:rPr lang="en-US" dirty="0"/>
              <a:t>What are Jerry’s  “Strengths” and available Resources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569" y="2110450"/>
            <a:ext cx="8915400" cy="377762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epression_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1353801" cy="685800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else would you consult regarding the care and treatment of Jerry?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26640"/>
            <a:ext cx="8915400" cy="4270930"/>
          </a:xfrm>
        </p:spPr>
        <p:txBody>
          <a:bodyPr>
            <a:normAutofit/>
          </a:bodyPr>
          <a:lstStyle/>
          <a:p>
            <a:r>
              <a:rPr lang="en-US" sz="3600" dirty="0"/>
              <a:t>Primary Care Physician</a:t>
            </a:r>
          </a:p>
          <a:p>
            <a:r>
              <a:rPr lang="en-US" sz="3600" dirty="0"/>
              <a:t>Psychiatry</a:t>
            </a:r>
          </a:p>
          <a:p>
            <a:r>
              <a:rPr lang="en-US" sz="3600" dirty="0"/>
              <a:t>Family Members/Family Therapist</a:t>
            </a:r>
          </a:p>
          <a:p>
            <a:r>
              <a:rPr lang="en-US" sz="3600" dirty="0"/>
              <a:t>Educational or Vocational Services</a:t>
            </a:r>
          </a:p>
          <a:p>
            <a:r>
              <a:rPr lang="en-US" sz="3600" dirty="0"/>
              <a:t>Others ?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145" y="358815"/>
            <a:ext cx="9467468" cy="2789499"/>
          </a:xfrm>
        </p:spPr>
        <p:txBody>
          <a:bodyPr>
            <a:normAutofit/>
          </a:bodyPr>
          <a:lstStyle/>
          <a:p>
            <a:r>
              <a:rPr lang="en-US" dirty="0"/>
              <a:t>What would be 3 Objectives (or short-term goals) for at this time for Jerry?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0" y="3125165"/>
            <a:ext cx="9305422" cy="3310358"/>
          </a:xfrm>
        </p:spPr>
        <p:txBody>
          <a:bodyPr>
            <a:normAutofit/>
          </a:bodyPr>
          <a:lstStyle/>
          <a:p>
            <a:r>
              <a:rPr lang="en-US" sz="2800" b="1" dirty="0"/>
              <a:t>1.</a:t>
            </a:r>
          </a:p>
          <a:p>
            <a:endParaRPr lang="en-US" sz="2800" b="1" dirty="0"/>
          </a:p>
          <a:p>
            <a:r>
              <a:rPr lang="en-US" sz="2800" b="1" dirty="0"/>
              <a:t>2.</a:t>
            </a:r>
          </a:p>
          <a:p>
            <a:endParaRPr lang="en-US" sz="2800" b="1" dirty="0"/>
          </a:p>
          <a:p>
            <a:r>
              <a:rPr lang="en-US" sz="2800" b="1" dirty="0"/>
              <a:t>3.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958" y="0"/>
            <a:ext cx="10710041" cy="1905000"/>
          </a:xfrm>
        </p:spPr>
        <p:txBody>
          <a:bodyPr>
            <a:normAutofit/>
          </a:bodyPr>
          <a:lstStyle/>
          <a:p>
            <a:r>
              <a:rPr lang="en-US" dirty="0"/>
              <a:t>Goal 1:  Reduce depressive symptoms as measured on the Beck’s Depression Inventory (15 or less) for 4 consecutive weeks.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613" y="1566041"/>
            <a:ext cx="10086719" cy="5173425"/>
          </a:xfrm>
        </p:spPr>
        <p:txBody>
          <a:bodyPr>
            <a:noAutofit/>
          </a:bodyPr>
          <a:lstStyle/>
          <a:p>
            <a:r>
              <a:rPr lang="en-US" sz="2800" dirty="0"/>
              <a:t>1:  Patient will be taught basic sleep hygiene techniques and will report obtaining at least 7 hour of restful sleep per night on at least 5 out of 7 nights (4 weeks).</a:t>
            </a:r>
          </a:p>
          <a:p>
            <a:endParaRPr lang="en-US" sz="2800" dirty="0"/>
          </a:p>
          <a:p>
            <a:r>
              <a:rPr lang="en-US" sz="2800" dirty="0"/>
              <a:t>2: Patient will complete Beck’s CBT Workbook for Depression to help reduce feelings of depression and guilt (8 weeks).</a:t>
            </a:r>
          </a:p>
          <a:p>
            <a:endParaRPr lang="en-US" sz="2800" dirty="0"/>
          </a:p>
          <a:p>
            <a:r>
              <a:rPr lang="en-US" sz="2800" dirty="0"/>
              <a:t>3. Patient will develop a Suicidal Contract with therapist ( 2 weeks) .</a:t>
            </a:r>
          </a:p>
        </p:txBody>
      </p:sp>
    </p:spTree>
    <p:extLst>
      <p:ext uri="{BB962C8B-B14F-4D97-AF65-F5344CB8AC3E}">
        <p14:creationId xmlns:p14="http://schemas.microsoft.com/office/powerpoint/2010/main" val="24396653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9" y="219456"/>
            <a:ext cx="9794684" cy="1685544"/>
          </a:xfrm>
        </p:spPr>
        <p:txBody>
          <a:bodyPr>
            <a:normAutofit fontScale="90000"/>
          </a:bodyPr>
          <a:lstStyle/>
          <a:p>
            <a:r>
              <a:rPr lang="en-US" dirty="0"/>
              <a:t>Goal 2: Patient will increase self-initiative as evidence by (AEB) returning to full-time employment (8 weeks).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929" y="1765738"/>
            <a:ext cx="8953436" cy="4218636"/>
          </a:xfrm>
        </p:spPr>
        <p:txBody>
          <a:bodyPr>
            <a:noAutofit/>
          </a:bodyPr>
          <a:lstStyle/>
          <a:p>
            <a:r>
              <a:rPr lang="en-US" sz="3200" dirty="0"/>
              <a:t>1:  Patient will develop a daily schedule and comply with the schedule at least 80 % of the time for 2 consecutive weeks (4 weeks). </a:t>
            </a:r>
          </a:p>
          <a:p>
            <a:endParaRPr lang="en-US" sz="3200" dirty="0"/>
          </a:p>
          <a:p>
            <a:r>
              <a:rPr lang="en-US" sz="3200" dirty="0"/>
              <a:t>2: Will teach patient CBT techniques to address self-motivation and patient will report at least 3 effective uses of these techniques at home/work (4 weeks).</a:t>
            </a:r>
          </a:p>
        </p:txBody>
      </p:sp>
    </p:spTree>
    <p:extLst>
      <p:ext uri="{BB962C8B-B14F-4D97-AF65-F5344CB8AC3E}">
        <p14:creationId xmlns:p14="http://schemas.microsoft.com/office/powerpoint/2010/main" val="18672419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145" y="358815"/>
            <a:ext cx="9467468" cy="2789499"/>
          </a:xfrm>
        </p:spPr>
        <p:txBody>
          <a:bodyPr>
            <a:normAutofit/>
          </a:bodyPr>
          <a:lstStyle/>
          <a:p>
            <a:r>
              <a:rPr lang="en-US" dirty="0"/>
              <a:t>What would be 3 Objectives (or short-term goals) for at this time for Jerry?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638300"/>
            <a:ext cx="11187112" cy="5219700"/>
          </a:xfrm>
        </p:spPr>
        <p:txBody>
          <a:bodyPr>
            <a:normAutofit/>
          </a:bodyPr>
          <a:lstStyle/>
          <a:p>
            <a:r>
              <a:rPr lang="en-US" sz="2800" b="1" dirty="0"/>
              <a:t>1.  </a:t>
            </a:r>
            <a:r>
              <a:rPr lang="en-US" sz="2800" dirty="0"/>
              <a:t>Patient will participate in physician approved physical exercise at least 3 times per week (duration at least 30 minutes/activity) – 90 days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2.</a:t>
            </a:r>
            <a:r>
              <a:rPr lang="en-US" sz="2800" dirty="0"/>
              <a:t>  Patient will utilize taught CBT techniques to identify irrational depressive thoughts and replace them with appropriate self-talk on at least 3 occasions (30 days)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3.  </a:t>
            </a:r>
            <a:r>
              <a:rPr lang="en-US" sz="2800" dirty="0"/>
              <a:t>Patient will be referred to a nutritionist to evaluate his diet and make recommendations for a healthier diet. (30 days)</a:t>
            </a:r>
            <a:endParaRPr lang="en-US" sz="2800" b="1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Safety Concerns need to be included into his Treatment Plan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monitor and assess the effectiveness of this Treatment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Text Assignment #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661" y="1625396"/>
            <a:ext cx="6134984" cy="4285826"/>
          </a:xfrm>
        </p:spPr>
        <p:txBody>
          <a:bodyPr>
            <a:normAutofit/>
          </a:bodyPr>
          <a:lstStyle/>
          <a:p>
            <a:r>
              <a:rPr lang="en-US" sz="3200" dirty="0"/>
              <a:t>Outline the 7 Stages of Crisis Intervention for a Patient who is voicing Suicidal Ideations (Diagnosis of Major Depressive Disorder).</a:t>
            </a:r>
          </a:p>
          <a:p>
            <a:pPr marL="0" indent="0">
              <a:buNone/>
            </a:pPr>
            <a:r>
              <a:rPr lang="en-US" sz="3200"/>
              <a:t>    (due Week 7)</a:t>
            </a:r>
            <a:endParaRPr lang="en-US" sz="3200" dirty="0"/>
          </a:p>
        </p:txBody>
      </p:sp>
      <p:pic>
        <p:nvPicPr>
          <p:cNvPr id="4" name="Content Placeholder 3" descr="Crisis Planning.gif">
            <a:extLst>
              <a:ext uri="{FF2B5EF4-FFF2-40B4-BE49-F238E27FC236}">
                <a16:creationId xmlns:a16="http://schemas.microsoft.com/office/drawing/2014/main" id="{62921B43-404C-4AC7-B4DC-92322714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009" y="1508438"/>
            <a:ext cx="4470991" cy="5115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Plan for DMDD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Family Therapy</a:t>
            </a:r>
          </a:p>
          <a:p>
            <a:r>
              <a:rPr lang="en-US" sz="3200" dirty="0"/>
              <a:t>Parenting Skills Class</a:t>
            </a:r>
          </a:p>
          <a:p>
            <a:r>
              <a:rPr lang="en-US" sz="3200" dirty="0"/>
              <a:t>Behavioral Plans</a:t>
            </a:r>
          </a:p>
          <a:p>
            <a:r>
              <a:rPr lang="en-US" sz="3200" dirty="0"/>
              <a:t>Reality Therapy for teens</a:t>
            </a:r>
          </a:p>
          <a:p>
            <a:r>
              <a:rPr lang="en-US" sz="3200" dirty="0"/>
              <a:t>Group Therapy for teens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iagnosing-with-the-dsm5-6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76504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992</TotalTime>
  <Words>1626</Words>
  <Application>Microsoft Office PowerPoint</Application>
  <PresentationFormat>Widescreen</PresentationFormat>
  <Paragraphs>247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Arial</vt:lpstr>
      <vt:lpstr>Century Gothic</vt:lpstr>
      <vt:lpstr>Wingdings 3</vt:lpstr>
      <vt:lpstr>Wisp</vt:lpstr>
      <vt:lpstr>PSY  6670 Diagnosis &amp; Treatment Planning  Lecture 5 :  Mood &amp; Anxiety Related Disorders &amp; Treatment Planning</vt:lpstr>
      <vt:lpstr>Mood  Disorders </vt:lpstr>
      <vt:lpstr>  Prevalence Rates</vt:lpstr>
      <vt:lpstr>DSM-5 Specifiers for Mood Disorders</vt:lpstr>
      <vt:lpstr>    Early Brain Trauma</vt:lpstr>
      <vt:lpstr>Disruptive Mood Dysregulation Disorder Differential Diagnosis</vt:lpstr>
      <vt:lpstr>PowerPoint Presentation</vt:lpstr>
      <vt:lpstr>Treatment Plan for DMDD</vt:lpstr>
      <vt:lpstr>PowerPoint Presentation</vt:lpstr>
      <vt:lpstr>Bipolar Disorders</vt:lpstr>
      <vt:lpstr>Psychosocial  Interventions for Bipolar</vt:lpstr>
      <vt:lpstr>PowerPoint Presentation</vt:lpstr>
      <vt:lpstr>PowerPoint Presentation</vt:lpstr>
      <vt:lpstr>Depressive Disorder</vt:lpstr>
      <vt:lpstr>Psychotherapies.</vt:lpstr>
      <vt:lpstr>PowerPoint Presentation</vt:lpstr>
      <vt:lpstr>Management &amp; Treatment of Mood Disorders</vt:lpstr>
      <vt:lpstr>Suicide Evaluation, Management, and Prevention (pg. 387)</vt:lpstr>
      <vt:lpstr>Contracting with Suicidal Risks</vt:lpstr>
      <vt:lpstr>Psychosocial  Interventions</vt:lpstr>
      <vt:lpstr>Biological Treatments: Psychotropic Medications</vt:lpstr>
      <vt:lpstr>Pfizer  2018 Annual Report ($ in Millions)</vt:lpstr>
      <vt:lpstr>PowerPoint Presentation</vt:lpstr>
      <vt:lpstr>PowerPoint Presentation</vt:lpstr>
      <vt:lpstr>PowerPoint Presentation</vt:lpstr>
      <vt:lpstr>Treatment Outcomes</vt:lpstr>
      <vt:lpstr>FDA Clears the Cervella Cranial Electrotherapy Stimulator for Treatment of Anxiety, Insomnia, and Depression (April 2019) </vt:lpstr>
      <vt:lpstr>PowerPoint Presentation</vt:lpstr>
      <vt:lpstr>Video Games for Mood Disorders</vt:lpstr>
      <vt:lpstr>Anti-Depressant Medications</vt:lpstr>
      <vt:lpstr>Chronic Depression</vt:lpstr>
      <vt:lpstr>Post-partum Depression  1 in 7 pregnancies</vt:lpstr>
      <vt:lpstr>Therapies for Post-partum Depression Prevention Programs:</vt:lpstr>
      <vt:lpstr>NSAIDs May reduce Depression</vt:lpstr>
      <vt:lpstr>PowerPoint Presentation</vt:lpstr>
      <vt:lpstr>Anxiety Disorders</vt:lpstr>
      <vt:lpstr>PowerPoint Presentation</vt:lpstr>
      <vt:lpstr>Panic Attack as a Symptom of Anxiety</vt:lpstr>
      <vt:lpstr>PowerPoint Presentation</vt:lpstr>
      <vt:lpstr>Panic Disorder</vt:lpstr>
      <vt:lpstr>PowerPoint Presentation</vt:lpstr>
      <vt:lpstr>PowerPoint Presentation</vt:lpstr>
      <vt:lpstr>PowerPoint Presentation</vt:lpstr>
      <vt:lpstr>Social Anxiety</vt:lpstr>
      <vt:lpstr>PowerPoint Presentation</vt:lpstr>
      <vt:lpstr>PowerPoint Presentation</vt:lpstr>
      <vt:lpstr>Phobias</vt:lpstr>
      <vt:lpstr>PowerPoint Presentation</vt:lpstr>
      <vt:lpstr>Technology and Treatment of Anxiety, Phobias, and PTSD</vt:lpstr>
      <vt:lpstr>PowerPoint Presentation</vt:lpstr>
      <vt:lpstr>PowerPoint Presentation</vt:lpstr>
      <vt:lpstr>Treatment for PTSD &amp; Acute Stress Disorders</vt:lpstr>
      <vt:lpstr>SGB Injections: Stellate Ganglion Block Two shots, one week apart</vt:lpstr>
      <vt:lpstr>PowerPoint Presentation</vt:lpstr>
      <vt:lpstr>PowerPoint Presentation</vt:lpstr>
      <vt:lpstr>PowerPoint Presentation</vt:lpstr>
      <vt:lpstr>Obsessive-Compulsive Disorder</vt:lpstr>
      <vt:lpstr>PowerPoint Presentation</vt:lpstr>
      <vt:lpstr>PowerPoint Presentation</vt:lpstr>
      <vt:lpstr>PowerPoint Presentation</vt:lpstr>
      <vt:lpstr>PowerPoint Presentation</vt:lpstr>
      <vt:lpstr>Psychotropic Medications for Anxiety</vt:lpstr>
      <vt:lpstr>PowerPoint Presentation</vt:lpstr>
      <vt:lpstr>PowerPoint Presentation</vt:lpstr>
      <vt:lpstr>PowerPoint Presentation</vt:lpstr>
      <vt:lpstr>NBCC  Guidelines for Anxiety Disorders</vt:lpstr>
      <vt:lpstr>Case Study</vt:lpstr>
      <vt:lpstr>Jerry’s Case Study</vt:lpstr>
      <vt:lpstr>What are Jerry’s  “Strengths” and available Resources ?</vt:lpstr>
      <vt:lpstr>Who else would you consult regarding the care and treatment of Jerry?</vt:lpstr>
      <vt:lpstr>What would be 3 Objectives (or short-term goals) for at this time for Jerry?</vt:lpstr>
      <vt:lpstr>Goal 1:  Reduce depressive symptoms as measured on the Beck’s Depression Inventory (15 or less) for 4 consecutive weeks.</vt:lpstr>
      <vt:lpstr>Goal 2: Patient will increase self-initiative as evidence by (AEB) returning to full-time employment (8 weeks). </vt:lpstr>
      <vt:lpstr>What would be 3 Objectives (or short-term goals) for at this time for Jerry?</vt:lpstr>
      <vt:lpstr>What Safety Concerns need to be included into his Treatment Plan ?</vt:lpstr>
      <vt:lpstr>How would monitor and assess the effectiveness of this Treatment Plan?</vt:lpstr>
      <vt:lpstr>Live Text Assignment #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 6670 Diagnosis &amp; Treatment Planning  Lecture  3: Neurocognitive Disorders Treatment Planning</dc:title>
  <dc:creator>FirstName</dc:creator>
  <cp:lastModifiedBy>J Fairbanks</cp:lastModifiedBy>
  <cp:revision>120</cp:revision>
  <dcterms:created xsi:type="dcterms:W3CDTF">2016-01-27T18:49:51Z</dcterms:created>
  <dcterms:modified xsi:type="dcterms:W3CDTF">2019-12-05T15:10:43Z</dcterms:modified>
</cp:coreProperties>
</file>