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7" r:id="rId3"/>
    <p:sldId id="282" r:id="rId4"/>
    <p:sldId id="287" r:id="rId5"/>
    <p:sldId id="283" r:id="rId6"/>
    <p:sldId id="281" r:id="rId7"/>
    <p:sldId id="269" r:id="rId8"/>
    <p:sldId id="268" r:id="rId9"/>
    <p:sldId id="288" r:id="rId10"/>
    <p:sldId id="289" r:id="rId11"/>
    <p:sldId id="284" r:id="rId12"/>
    <p:sldId id="285" r:id="rId13"/>
    <p:sldId id="296" r:id="rId14"/>
    <p:sldId id="271" r:id="rId15"/>
    <p:sldId id="290" r:id="rId16"/>
    <p:sldId id="291" r:id="rId17"/>
    <p:sldId id="294" r:id="rId18"/>
    <p:sldId id="298" r:id="rId19"/>
    <p:sldId id="301" r:id="rId20"/>
    <p:sldId id="293" r:id="rId21"/>
    <p:sldId id="299" r:id="rId22"/>
    <p:sldId id="300" r:id="rId23"/>
    <p:sldId id="295" r:id="rId24"/>
    <p:sldId id="321" r:id="rId25"/>
    <p:sldId id="322" r:id="rId26"/>
    <p:sldId id="263" r:id="rId27"/>
    <p:sldId id="264" r:id="rId28"/>
    <p:sldId id="276" r:id="rId29"/>
    <p:sldId id="279" r:id="rId30"/>
    <p:sldId id="274" r:id="rId31"/>
    <p:sldId id="292" r:id="rId32"/>
    <p:sldId id="275" r:id="rId33"/>
    <p:sldId id="277" r:id="rId34"/>
    <p:sldId id="278" r:id="rId35"/>
    <p:sldId id="286"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90" autoAdjust="0"/>
    <p:restoredTop sz="94660"/>
  </p:normalViewPr>
  <p:slideViewPr>
    <p:cSldViewPr snapToGrid="0">
      <p:cViewPr varScale="1">
        <p:scale>
          <a:sx n="35" d="100"/>
          <a:sy n="35" d="100"/>
        </p:scale>
        <p:origin x="38"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1571" y="555170"/>
            <a:ext cx="9574606" cy="4248324"/>
          </a:xfrm>
        </p:spPr>
        <p:txBody>
          <a:bodyPr>
            <a:normAutofit fontScale="90000"/>
          </a:bodyPr>
          <a:lstStyle/>
          <a:p>
            <a:r>
              <a:rPr lang="en-US" dirty="0"/>
              <a:t>PSY  6670</a:t>
            </a:r>
            <a:br>
              <a:rPr lang="en-US" dirty="0"/>
            </a:br>
            <a:r>
              <a:rPr lang="en-US" dirty="0"/>
              <a:t>Diagnosis &amp; Treatment Planning </a:t>
            </a:r>
            <a:br>
              <a:rPr lang="en-US" dirty="0"/>
            </a:br>
            <a:r>
              <a:rPr lang="en-US" dirty="0"/>
              <a:t>Lecture 4 : </a:t>
            </a:r>
            <a:r>
              <a:rPr lang="en-US" dirty="0">
                <a:solidFill>
                  <a:srgbClr val="FF0000"/>
                </a:solidFill>
              </a:rPr>
              <a:t>Schizophrenia Spectrum Disorders Treatment Planning</a:t>
            </a:r>
          </a:p>
        </p:txBody>
      </p:sp>
      <p:sp>
        <p:nvSpPr>
          <p:cNvPr id="3" name="Subtitle 2"/>
          <p:cNvSpPr>
            <a:spLocks noGrp="1"/>
          </p:cNvSpPr>
          <p:nvPr>
            <p:ph type="subTitle" idx="1"/>
          </p:nvPr>
        </p:nvSpPr>
        <p:spPr/>
        <p:txBody>
          <a:bodyPr/>
          <a:lstStyle/>
          <a:p>
            <a:r>
              <a:rPr lang="en-US" dirty="0"/>
              <a:t>Joel Fairbanks, Ph.D.</a:t>
            </a:r>
          </a:p>
        </p:txBody>
      </p:sp>
    </p:spTree>
    <p:extLst>
      <p:ext uri="{BB962C8B-B14F-4D97-AF65-F5344CB8AC3E}">
        <p14:creationId xmlns:p14="http://schemas.microsoft.com/office/powerpoint/2010/main" val="268492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hizTx.jpg"/>
          <p:cNvPicPr>
            <a:picLocks noGrp="1" noChangeAspect="1"/>
          </p:cNvPicPr>
          <p:nvPr>
            <p:ph idx="1"/>
          </p:nvPr>
        </p:nvPicPr>
        <p:blipFill>
          <a:blip r:embed="rId2"/>
          <a:stretch>
            <a:fillRect/>
          </a:stretch>
        </p:blipFill>
        <p:spPr>
          <a:xfrm>
            <a:off x="0" y="-53086"/>
            <a:ext cx="12192000" cy="691108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Transitional Care Risks and Treatment  						Considerations</a:t>
            </a:r>
          </a:p>
        </p:txBody>
      </p:sp>
      <p:sp>
        <p:nvSpPr>
          <p:cNvPr id="3" name="Content Placeholder 2"/>
          <p:cNvSpPr>
            <a:spLocks noGrp="1"/>
          </p:cNvSpPr>
          <p:nvPr>
            <p:ph idx="1"/>
          </p:nvPr>
        </p:nvSpPr>
        <p:spPr>
          <a:xfrm>
            <a:off x="2589211" y="1913641"/>
            <a:ext cx="9307415" cy="4656841"/>
          </a:xfrm>
        </p:spPr>
        <p:txBody>
          <a:bodyPr>
            <a:normAutofit lnSpcReduction="10000"/>
          </a:bodyPr>
          <a:lstStyle/>
          <a:p>
            <a:r>
              <a:rPr lang="en-US" sz="3200" dirty="0"/>
              <a:t>Failure to take medications as prescribed.</a:t>
            </a:r>
          </a:p>
          <a:p>
            <a:r>
              <a:rPr lang="en-US" sz="3200" dirty="0"/>
              <a:t>Failure to continue aftercare services.</a:t>
            </a:r>
          </a:p>
          <a:p>
            <a:r>
              <a:rPr lang="en-US" sz="3200" dirty="0"/>
              <a:t>Inadequate life support (especially housing and income).</a:t>
            </a:r>
          </a:p>
          <a:p>
            <a:r>
              <a:rPr lang="en-US" sz="3200" dirty="0"/>
              <a:t>Inadequate socialization and recreation.</a:t>
            </a:r>
          </a:p>
          <a:p>
            <a:r>
              <a:rPr lang="en-US" sz="3200" dirty="0"/>
              <a:t>Effects of high expressed emotion families.</a:t>
            </a:r>
          </a:p>
          <a:p>
            <a:pPr>
              <a:buNone/>
            </a:pPr>
            <a:r>
              <a:rPr lang="en-US" sz="3200" dirty="0"/>
              <a:t>    Psycho-educational approach &amp; Family   </a:t>
            </a:r>
          </a:p>
          <a:p>
            <a:pPr>
              <a:buNone/>
            </a:pPr>
            <a:r>
              <a:rPr lang="en-US" sz="3200" dirty="0"/>
              <a:t>    Therapy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Care.</a:t>
            </a:r>
          </a:p>
        </p:txBody>
      </p:sp>
      <p:sp>
        <p:nvSpPr>
          <p:cNvPr id="3" name="Content Placeholder 2"/>
          <p:cNvSpPr>
            <a:spLocks noGrp="1"/>
          </p:cNvSpPr>
          <p:nvPr>
            <p:ph idx="1"/>
          </p:nvPr>
        </p:nvSpPr>
        <p:spPr>
          <a:xfrm>
            <a:off x="2589212" y="1594624"/>
            <a:ext cx="8915400" cy="5051503"/>
          </a:xfrm>
        </p:spPr>
        <p:txBody>
          <a:bodyPr>
            <a:normAutofit lnSpcReduction="10000"/>
          </a:bodyPr>
          <a:lstStyle/>
          <a:p>
            <a:r>
              <a:rPr lang="en-US" sz="3200" dirty="0"/>
              <a:t>Only 14% of patients were functioning “good” or better after a 15 year follow-up study.</a:t>
            </a:r>
          </a:p>
          <a:p>
            <a:r>
              <a:rPr lang="en-US" sz="3200" dirty="0"/>
              <a:t>Chronically hospitalized patients do better in the community when they are gradually released from the hospital via partial hospitalization, day treatment, halfway houses, or group homes.</a:t>
            </a:r>
          </a:p>
          <a:p>
            <a:r>
              <a:rPr lang="en-US" sz="3200" dirty="0"/>
              <a:t>Cognitive Remediation shows recent potential for individual counseling.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treatment-of-auditory-hallucinations-3-728.jpg"/>
          <p:cNvPicPr>
            <a:picLocks noGrp="1" noChangeAspect="1"/>
          </p:cNvPicPr>
          <p:nvPr>
            <p:ph idx="1"/>
          </p:nvPr>
        </p:nvPicPr>
        <p:blipFill>
          <a:blip r:embed="rId2"/>
          <a:stretch>
            <a:fillRect/>
          </a:stretch>
        </p:blipFill>
        <p:spPr>
          <a:xfrm>
            <a:off x="1803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Psychotropic Medications</a:t>
            </a:r>
          </a:p>
        </p:txBody>
      </p:sp>
      <p:sp>
        <p:nvSpPr>
          <p:cNvPr id="3" name="Content Placeholder 2"/>
          <p:cNvSpPr>
            <a:spLocks noGrp="1"/>
          </p:cNvSpPr>
          <p:nvPr>
            <p:ph idx="1"/>
          </p:nvPr>
        </p:nvSpPr>
        <p:spPr/>
        <p:txBody>
          <a:bodyPr>
            <a:normAutofit/>
          </a:bodyPr>
          <a:lstStyle/>
          <a:p>
            <a:r>
              <a:rPr lang="en-US" sz="3200" dirty="0"/>
              <a:t>Anti-Psychotic Medications</a:t>
            </a:r>
          </a:p>
          <a:p>
            <a:r>
              <a:rPr lang="en-US" sz="3200" dirty="0"/>
              <a:t>Anti-depressants and Mood Stabilizers.</a:t>
            </a:r>
          </a:p>
          <a:p>
            <a:r>
              <a:rPr lang="en-US" sz="3200" dirty="0"/>
              <a:t>Anti-Anxiety medications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rugs-of-schizophrenia-36-638.jpg"/>
          <p:cNvPicPr>
            <a:picLocks noGrp="1" noChangeAspect="1"/>
          </p:cNvPicPr>
          <p:nvPr>
            <p:ph idx="1"/>
          </p:nvPr>
        </p:nvPicPr>
        <p:blipFill>
          <a:blip r:embed="rId2"/>
          <a:stretch>
            <a:fillRect/>
          </a:stretch>
        </p:blipFill>
        <p:spPr>
          <a:xfrm>
            <a:off x="679900" y="0"/>
            <a:ext cx="10834480" cy="813435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onthlydrugs.jpg"/>
          <p:cNvPicPr>
            <a:picLocks noGrp="1" noChangeAspect="1"/>
          </p:cNvPicPr>
          <p:nvPr>
            <p:ph idx="1"/>
          </p:nvPr>
        </p:nvPicPr>
        <p:blipFill>
          <a:blip r:embed="rId2"/>
          <a:stretch>
            <a:fillRect/>
          </a:stretch>
        </p:blipFill>
        <p:spPr>
          <a:xfrm>
            <a:off x="0" y="0"/>
            <a:ext cx="12192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rengthsfocused-cognitive-behavioural-therapy-for-psychosis-and-schizophrenia-8-638.jpg"/>
          <p:cNvPicPr>
            <a:picLocks noGrp="1" noChangeAspect="1"/>
          </p:cNvPicPr>
          <p:nvPr>
            <p:ph idx="1"/>
          </p:nvPr>
        </p:nvPicPr>
        <p:blipFill>
          <a:blip r:embed="rId2"/>
          <a:stretch>
            <a:fillRect/>
          </a:stretch>
        </p:blipFill>
        <p:spPr>
          <a:xfrm>
            <a:off x="0" y="0"/>
            <a:ext cx="12554064" cy="92392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treatment-of-auditory-hallucinations-6-728.jpg"/>
          <p:cNvPicPr>
            <a:picLocks noGrp="1" noChangeAspect="1"/>
          </p:cNvPicPr>
          <p:nvPr>
            <p:ph idx="1"/>
          </p:nvPr>
        </p:nvPicPr>
        <p:blipFill>
          <a:blip r:embed="rId2"/>
          <a:stretch>
            <a:fillRect/>
          </a:stretch>
        </p:blipFill>
        <p:spPr>
          <a:xfrm>
            <a:off x="2146829" y="-1"/>
            <a:ext cx="10045171" cy="697666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C858-6D52-48B5-9168-AD6D10E0744A}"/>
              </a:ext>
            </a:extLst>
          </p:cNvPr>
          <p:cNvSpPr>
            <a:spLocks noGrp="1"/>
          </p:cNvSpPr>
          <p:nvPr>
            <p:ph type="title"/>
          </p:nvPr>
        </p:nvSpPr>
        <p:spPr/>
        <p:txBody>
          <a:bodyPr/>
          <a:lstStyle/>
          <a:p>
            <a:r>
              <a:rPr lang="en-US" dirty="0"/>
              <a:t>Behavioral Coping Techniques</a:t>
            </a:r>
          </a:p>
        </p:txBody>
      </p:sp>
      <p:sp>
        <p:nvSpPr>
          <p:cNvPr id="3" name="Content Placeholder 2">
            <a:extLst>
              <a:ext uri="{FF2B5EF4-FFF2-40B4-BE49-F238E27FC236}">
                <a16:creationId xmlns:a16="http://schemas.microsoft.com/office/drawing/2014/main" id="{F8C72EF7-4EF1-4F61-ADBE-CB9540AEA6B2}"/>
              </a:ext>
            </a:extLst>
          </p:cNvPr>
          <p:cNvSpPr>
            <a:spLocks noGrp="1"/>
          </p:cNvSpPr>
          <p:nvPr>
            <p:ph idx="1"/>
          </p:nvPr>
        </p:nvSpPr>
        <p:spPr>
          <a:xfrm>
            <a:off x="2589212" y="1701209"/>
            <a:ext cx="8915400" cy="4550735"/>
          </a:xfrm>
        </p:spPr>
        <p:txBody>
          <a:bodyPr>
            <a:normAutofit/>
          </a:bodyPr>
          <a:lstStyle/>
          <a:p>
            <a:r>
              <a:rPr lang="en-US" sz="2000" dirty="0"/>
              <a:t>1.  Conversation   73%</a:t>
            </a:r>
          </a:p>
          <a:p>
            <a:r>
              <a:rPr lang="en-US" sz="2000" dirty="0"/>
              <a:t>2.  Singing or Humming  70%</a:t>
            </a:r>
          </a:p>
          <a:p>
            <a:r>
              <a:rPr lang="en-US" sz="2000" dirty="0"/>
              <a:t>3.  Whistling  60%</a:t>
            </a:r>
          </a:p>
          <a:p>
            <a:r>
              <a:rPr lang="en-US" sz="2000" dirty="0"/>
              <a:t>4.  Reading out loud 50%</a:t>
            </a:r>
          </a:p>
          <a:p>
            <a:r>
              <a:rPr lang="en-US" sz="2000" dirty="0"/>
              <a:t>5.  Sleeping 43 %</a:t>
            </a:r>
          </a:p>
          <a:p>
            <a:r>
              <a:rPr lang="en-US" sz="2000" dirty="0"/>
              <a:t>6.  Listening to music (with headphones) 30 %</a:t>
            </a:r>
          </a:p>
          <a:p>
            <a:r>
              <a:rPr lang="en-US" sz="2000" dirty="0"/>
              <a:t>7.  Shouting  28%</a:t>
            </a:r>
          </a:p>
          <a:p>
            <a:r>
              <a:rPr lang="en-US" sz="2000" dirty="0"/>
              <a:t>8.  Reading silently  30 %</a:t>
            </a:r>
          </a:p>
          <a:p>
            <a:r>
              <a:rPr lang="en-US" sz="2000" dirty="0"/>
              <a:t>9.  Chewing gum  25 %</a:t>
            </a:r>
          </a:p>
          <a:p>
            <a:r>
              <a:rPr lang="en-US" sz="2000" dirty="0"/>
              <a:t>10.Hobbies: games, internet, sports, hiking 16 %</a:t>
            </a:r>
          </a:p>
        </p:txBody>
      </p:sp>
    </p:spTree>
    <p:extLst>
      <p:ext uri="{BB962C8B-B14F-4D97-AF65-F5344CB8AC3E}">
        <p14:creationId xmlns:p14="http://schemas.microsoft.com/office/powerpoint/2010/main" val="274340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a:xfrm>
            <a:off x="2095018" y="1551008"/>
            <a:ext cx="9409594" cy="4360214"/>
          </a:xfrm>
        </p:spPr>
        <p:txBody>
          <a:bodyPr>
            <a:normAutofit/>
          </a:bodyPr>
          <a:lstStyle/>
          <a:p>
            <a:r>
              <a:rPr lang="en-US" sz="3200" dirty="0"/>
              <a:t>Delusional Disorder, approximately 0.2 %.</a:t>
            </a:r>
          </a:p>
          <a:p>
            <a:r>
              <a:rPr lang="en-US" sz="3200" dirty="0"/>
              <a:t>Brief Psychotic Disorder, about 9 % .</a:t>
            </a:r>
          </a:p>
          <a:p>
            <a:r>
              <a:rPr lang="en-US" sz="3200" dirty="0"/>
              <a:t>Schizophreniform Disorder, less than 0.3 %</a:t>
            </a:r>
          </a:p>
          <a:p>
            <a:r>
              <a:rPr lang="en-US" sz="3200" dirty="0"/>
              <a:t>Schizophrenia Disorder, 0.3 % to 0.7 %</a:t>
            </a:r>
          </a:p>
          <a:p>
            <a:r>
              <a:rPr lang="en-US" sz="3200" dirty="0"/>
              <a:t>Schizoaffective Disorder, 0.3 %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BTschiz.png"/>
          <p:cNvPicPr>
            <a:picLocks noGrp="1" noChangeAspect="1"/>
          </p:cNvPicPr>
          <p:nvPr>
            <p:ph idx="1"/>
          </p:nvPr>
        </p:nvPicPr>
        <p:blipFill>
          <a:blip r:embed="rId2"/>
          <a:stretch>
            <a:fillRect/>
          </a:stretch>
        </p:blipFill>
        <p:spPr>
          <a:xfrm>
            <a:off x="2092775" y="-1"/>
            <a:ext cx="6955975" cy="689787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treatment-of-auditory-hallucinations-12-728.jpg"/>
          <p:cNvPicPr>
            <a:picLocks noGrp="1" noChangeAspect="1"/>
          </p:cNvPicPr>
          <p:nvPr>
            <p:ph idx="1"/>
          </p:nvPr>
        </p:nvPicPr>
        <p:blipFill>
          <a:blip r:embed="rId2"/>
          <a:stretch>
            <a:fillRect/>
          </a:stretch>
        </p:blipFill>
        <p:spPr>
          <a:xfrm>
            <a:off x="2375429" y="0"/>
            <a:ext cx="9677401"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315D5-C53D-4930-BB17-E2DC3336EA38}"/>
              </a:ext>
            </a:extLst>
          </p:cNvPr>
          <p:cNvPicPr>
            <a:picLocks noChangeAspect="1"/>
          </p:cNvPicPr>
          <p:nvPr/>
        </p:nvPicPr>
        <p:blipFill>
          <a:blip r:embed="rId2"/>
          <a:stretch>
            <a:fillRect/>
          </a:stretch>
        </p:blipFill>
        <p:spPr>
          <a:xfrm>
            <a:off x="4845629" y="106326"/>
            <a:ext cx="6009485" cy="6858000"/>
          </a:xfrm>
          <a:prstGeom prst="rect">
            <a:avLst/>
          </a:prstGeom>
        </p:spPr>
      </p:pic>
      <p:pic>
        <p:nvPicPr>
          <p:cNvPr id="5" name="Picture 4">
            <a:extLst>
              <a:ext uri="{FF2B5EF4-FFF2-40B4-BE49-F238E27FC236}">
                <a16:creationId xmlns:a16="http://schemas.microsoft.com/office/drawing/2014/main" id="{E3160CE3-5909-4EF5-B7B6-EE237EEEB3A9}"/>
              </a:ext>
            </a:extLst>
          </p:cNvPr>
          <p:cNvPicPr>
            <a:picLocks noChangeAspect="1"/>
          </p:cNvPicPr>
          <p:nvPr/>
        </p:nvPicPr>
        <p:blipFill>
          <a:blip r:embed="rId3"/>
          <a:stretch>
            <a:fillRect/>
          </a:stretch>
        </p:blipFill>
        <p:spPr>
          <a:xfrm>
            <a:off x="1263833" y="2241919"/>
            <a:ext cx="3054893" cy="2882973"/>
          </a:xfrm>
          <a:prstGeom prst="rect">
            <a:avLst/>
          </a:prstGeom>
        </p:spPr>
      </p:pic>
    </p:spTree>
    <p:extLst>
      <p:ext uri="{BB962C8B-B14F-4D97-AF65-F5344CB8AC3E}">
        <p14:creationId xmlns:p14="http://schemas.microsoft.com/office/powerpoint/2010/main" val="130821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reatment-for-early-onset-schizophrenia.jpg"/>
          <p:cNvPicPr>
            <a:picLocks noGrp="1" noChangeAspect="1"/>
          </p:cNvPicPr>
          <p:nvPr>
            <p:ph idx="1"/>
          </p:nvPr>
        </p:nvPicPr>
        <p:blipFill>
          <a:blip r:embed="rId2"/>
          <a:stretch>
            <a:fillRect/>
          </a:stretch>
        </p:blipFill>
        <p:spPr>
          <a:xfrm>
            <a:off x="2419350" y="380420"/>
            <a:ext cx="9183031" cy="611563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DF65-4590-4357-B2B8-E0D7D6A32DF7}"/>
              </a:ext>
            </a:extLst>
          </p:cNvPr>
          <p:cNvSpPr>
            <a:spLocks noGrp="1"/>
          </p:cNvSpPr>
          <p:nvPr>
            <p:ph type="title"/>
          </p:nvPr>
        </p:nvSpPr>
        <p:spPr>
          <a:xfrm>
            <a:off x="1892596" y="218079"/>
            <a:ext cx="18966490" cy="823912"/>
          </a:xfrm>
        </p:spPr>
        <p:txBody>
          <a:bodyPr/>
          <a:lstStyle/>
          <a:p>
            <a:r>
              <a:rPr lang="en-US" dirty="0">
                <a:solidFill>
                  <a:srgbClr val="FF0000"/>
                </a:solidFill>
              </a:rPr>
              <a:t>WRAP : Wellness Recovery Action Plan</a:t>
            </a:r>
          </a:p>
        </p:txBody>
      </p:sp>
      <p:sp>
        <p:nvSpPr>
          <p:cNvPr id="3" name="Content Placeholder 2">
            <a:extLst>
              <a:ext uri="{FF2B5EF4-FFF2-40B4-BE49-F238E27FC236}">
                <a16:creationId xmlns:a16="http://schemas.microsoft.com/office/drawing/2014/main" id="{825E9E2C-8704-4558-B80E-9694EC1F6245}"/>
              </a:ext>
            </a:extLst>
          </p:cNvPr>
          <p:cNvSpPr>
            <a:spLocks noGrp="1"/>
          </p:cNvSpPr>
          <p:nvPr>
            <p:ph idx="1"/>
          </p:nvPr>
        </p:nvSpPr>
        <p:spPr>
          <a:xfrm>
            <a:off x="1892596" y="1041990"/>
            <a:ext cx="9037859" cy="4986669"/>
          </a:xfrm>
        </p:spPr>
        <p:txBody>
          <a:bodyPr>
            <a:normAutofit lnSpcReduction="10000"/>
          </a:bodyPr>
          <a:lstStyle/>
          <a:p>
            <a:r>
              <a:rPr lang="en-US" dirty="0"/>
              <a:t>The Wellness Recovery Action Plan</a:t>
            </a:r>
            <a:r>
              <a:rPr lang="en-US" baseline="30000" dirty="0"/>
              <a:t>®</a:t>
            </a:r>
            <a:r>
              <a:rPr lang="en-US" dirty="0"/>
              <a:t> or WRAP</a:t>
            </a:r>
            <a:r>
              <a:rPr lang="en-US" baseline="30000" dirty="0"/>
              <a:t>®</a:t>
            </a:r>
            <a:r>
              <a:rPr lang="en-US" dirty="0"/>
              <a:t>, is a self-designed prevention and wellness process that anyone can use to get well, stay well and make their life the way they want it to be. It was developed in 1997 by a group of people who were searching for ways to overcome their own mental health issues and move on to fulfilling their life dreams and goals.  It is now used extensively by people in all kinds of circumstances, and by health care and mental health systems all over the world to address all kinds of physical, mental health and life issues.</a:t>
            </a:r>
          </a:p>
          <a:p>
            <a:r>
              <a:rPr lang="en-US" b="1" dirty="0"/>
              <a:t>WRAP Will Help You:</a:t>
            </a:r>
          </a:p>
          <a:p>
            <a:pPr>
              <a:buFont typeface="Arial" panose="020B0604020202020204" pitchFamily="34" charset="0"/>
              <a:buChar char="•"/>
            </a:pPr>
            <a:r>
              <a:rPr lang="en-US" dirty="0"/>
              <a:t>Discover your own simple, safe wellness tools</a:t>
            </a:r>
          </a:p>
          <a:p>
            <a:pPr>
              <a:buFont typeface="Arial" panose="020B0604020202020204" pitchFamily="34" charset="0"/>
              <a:buChar char="•"/>
            </a:pPr>
            <a:r>
              <a:rPr lang="en-US" dirty="0"/>
              <a:t>Develop a list of things to do every day to stay as well as possible</a:t>
            </a:r>
          </a:p>
          <a:p>
            <a:pPr>
              <a:buFont typeface="Arial" panose="020B0604020202020204" pitchFamily="34" charset="0"/>
              <a:buChar char="•"/>
            </a:pPr>
            <a:r>
              <a:rPr lang="en-US" dirty="0"/>
              <a:t>Identify upsetting events, early warning signs and signs that things have gotten much worse and, using wellness tools, develop action plans for responding at these times</a:t>
            </a:r>
          </a:p>
          <a:p>
            <a:pPr>
              <a:buFont typeface="Arial" panose="020B0604020202020204" pitchFamily="34" charset="0"/>
              <a:buChar char="•"/>
            </a:pPr>
            <a:r>
              <a:rPr lang="en-US" dirty="0"/>
              <a:t>Create a crisis plan</a:t>
            </a:r>
          </a:p>
          <a:p>
            <a:pPr>
              <a:buFont typeface="Arial" panose="020B0604020202020204" pitchFamily="34" charset="0"/>
              <a:buChar char="•"/>
            </a:pPr>
            <a:r>
              <a:rPr lang="en-US" dirty="0"/>
              <a:t>Create a post-crisis plan</a:t>
            </a:r>
          </a:p>
          <a:p>
            <a:endParaRPr lang="en-US" dirty="0"/>
          </a:p>
        </p:txBody>
      </p:sp>
      <p:pic>
        <p:nvPicPr>
          <p:cNvPr id="1026" name="Picture 2" descr="Image result for wrap program mental health">
            <a:extLst>
              <a:ext uri="{FF2B5EF4-FFF2-40B4-BE49-F238E27FC236}">
                <a16:creationId xmlns:a16="http://schemas.microsoft.com/office/drawing/2014/main" id="{561759E4-0BEE-4B8A-966A-BFA19D4C0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282" y="4992097"/>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6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D41E1-F2FE-4B5A-AA0E-793BE4AF12D5}"/>
              </a:ext>
            </a:extLst>
          </p:cNvPr>
          <p:cNvSpPr/>
          <p:nvPr/>
        </p:nvSpPr>
        <p:spPr>
          <a:xfrm>
            <a:off x="2519916" y="393405"/>
            <a:ext cx="6624084" cy="59400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Key Recovery Concepts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Five key recovery concepts provide the foundation of effective recovery 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Hope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 People who experience mental health difficulties get well, stay well and go on to meet their life dreams and goals.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Personal Responsibility</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 It’s up to you, with the assistance of others, to take action and do what needs to be done to keep yourself well.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Education</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 Learning all you can about what you are experiencing so you can make good decisions about all aspects of you life.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Self Advocacy</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 Effectively reaching out to others so that you can get what it is that you need, want and deserve to support your wellness and recovery.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mn-ea"/>
                <a:cs typeface="+mn-cs"/>
              </a:rPr>
              <a:t>Support</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 While working toward your wellness is up to you, receiving support from others, and giving support to others will help you feel better and enhance the quality of your life.</a:t>
            </a:r>
          </a:p>
        </p:txBody>
      </p:sp>
      <p:pic>
        <p:nvPicPr>
          <p:cNvPr id="4" name="Picture 3">
            <a:extLst>
              <a:ext uri="{FF2B5EF4-FFF2-40B4-BE49-F238E27FC236}">
                <a16:creationId xmlns:a16="http://schemas.microsoft.com/office/drawing/2014/main" id="{9109F7DE-2DF4-475E-8778-5C2B38E05491}"/>
              </a:ext>
            </a:extLst>
          </p:cNvPr>
          <p:cNvPicPr>
            <a:picLocks noChangeAspect="1"/>
          </p:cNvPicPr>
          <p:nvPr/>
        </p:nvPicPr>
        <p:blipFill>
          <a:blip r:embed="rId2"/>
          <a:stretch>
            <a:fillRect/>
          </a:stretch>
        </p:blipFill>
        <p:spPr>
          <a:xfrm>
            <a:off x="9611833" y="927936"/>
            <a:ext cx="2143125" cy="2143125"/>
          </a:xfrm>
          <a:prstGeom prst="rect">
            <a:avLst/>
          </a:prstGeom>
        </p:spPr>
      </p:pic>
    </p:spTree>
    <p:extLst>
      <p:ext uri="{BB962C8B-B14F-4D97-AF65-F5344CB8AC3E}">
        <p14:creationId xmlns:p14="http://schemas.microsoft.com/office/powerpoint/2010/main" val="292723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a:bodyPr>
          <a:lstStyle/>
          <a:p>
            <a:r>
              <a:rPr lang="en-US" sz="3600" dirty="0"/>
              <a:t>Video : Greg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 Case Study</a:t>
            </a:r>
          </a:p>
        </p:txBody>
      </p:sp>
      <p:sp>
        <p:nvSpPr>
          <p:cNvPr id="3" name="Content Placeholder 2"/>
          <p:cNvSpPr>
            <a:spLocks noGrp="1"/>
          </p:cNvSpPr>
          <p:nvPr>
            <p:ph idx="1"/>
          </p:nvPr>
        </p:nvSpPr>
        <p:spPr/>
        <p:txBody>
          <a:bodyPr>
            <a:normAutofit/>
          </a:bodyPr>
          <a:lstStyle/>
          <a:p>
            <a:r>
              <a:rPr lang="en-US" sz="4000" dirty="0"/>
              <a:t>What are Greg’s:</a:t>
            </a:r>
          </a:p>
          <a:p>
            <a:pPr marL="742950" indent="-742950">
              <a:buAutoNum type="arabicPeriod"/>
            </a:pPr>
            <a:r>
              <a:rPr lang="en-US" sz="4000" dirty="0"/>
              <a:t>Symptoms</a:t>
            </a:r>
          </a:p>
          <a:p>
            <a:pPr marL="742950" indent="-742950">
              <a:buAutoNum type="arabicPeriod"/>
            </a:pPr>
            <a:r>
              <a:rPr lang="en-US" sz="4000" dirty="0"/>
              <a:t>Impairments in functioning</a:t>
            </a:r>
          </a:p>
          <a:p>
            <a:pPr marL="742950" indent="-742950">
              <a:buAutoNum type="arabicPeriod"/>
            </a:pPr>
            <a:r>
              <a:rPr lang="en-US" sz="4000" dirty="0"/>
              <a:t>Treatment Needs</a:t>
            </a:r>
          </a:p>
          <a:p>
            <a:pPr marL="742950" indent="-742950">
              <a:buAutoNum type="arabicPeriod"/>
            </a:pPr>
            <a:r>
              <a:rPr lang="en-US" sz="4000" dirty="0"/>
              <a:t>Possible Goals for Treatment</a:t>
            </a:r>
          </a:p>
          <a:p>
            <a:endParaRPr lang="en-US" sz="4000" dirty="0"/>
          </a:p>
          <a:p>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2026493"/>
          </a:xfrm>
        </p:spPr>
        <p:txBody>
          <a:bodyPr/>
          <a:lstStyle/>
          <a:p>
            <a:r>
              <a:rPr lang="en-US" dirty="0"/>
              <a:t>What are Greg’s  “Strengths” and available Resources ?</a:t>
            </a:r>
          </a:p>
        </p:txBody>
      </p:sp>
      <p:sp>
        <p:nvSpPr>
          <p:cNvPr id="3" name="Content Placeholder 2"/>
          <p:cNvSpPr>
            <a:spLocks noGrp="1"/>
          </p:cNvSpPr>
          <p:nvPr>
            <p:ph idx="1"/>
          </p:nvPr>
        </p:nvSpPr>
        <p:spPr>
          <a:xfrm>
            <a:off x="2334569" y="2110450"/>
            <a:ext cx="8915400" cy="3777622"/>
          </a:xfrm>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else would you consult regarding the care and treatment of Greg?</a:t>
            </a:r>
          </a:p>
        </p:txBody>
      </p:sp>
      <p:sp>
        <p:nvSpPr>
          <p:cNvPr id="3" name="Content Placeholder 2"/>
          <p:cNvSpPr>
            <a:spLocks noGrp="1"/>
          </p:cNvSpPr>
          <p:nvPr>
            <p:ph idx="1"/>
          </p:nvPr>
        </p:nvSpPr>
        <p:spPr>
          <a:xfrm>
            <a:off x="2589211" y="1805651"/>
            <a:ext cx="9344287" cy="4791919"/>
          </a:xfrm>
        </p:spPr>
        <p:txBody>
          <a:bodyPr>
            <a:normAutofit fontScale="85000" lnSpcReduction="20000"/>
          </a:bodyPr>
          <a:lstStyle/>
          <a:p>
            <a:r>
              <a:rPr lang="en-US" sz="3600" dirty="0"/>
              <a:t>Primary Care Physician</a:t>
            </a:r>
          </a:p>
          <a:p>
            <a:r>
              <a:rPr lang="en-US" sz="3600" dirty="0"/>
              <a:t>Psychiatry</a:t>
            </a:r>
          </a:p>
          <a:p>
            <a:r>
              <a:rPr lang="en-US" sz="3600" dirty="0"/>
              <a:t>Residential Placements</a:t>
            </a:r>
          </a:p>
          <a:p>
            <a:r>
              <a:rPr lang="en-US" sz="3600" dirty="0"/>
              <a:t>Social Worker, Case Manager, Ombudsman</a:t>
            </a:r>
          </a:p>
          <a:p>
            <a:r>
              <a:rPr lang="en-US" sz="3600" dirty="0"/>
              <a:t>Vocational Counselor</a:t>
            </a:r>
          </a:p>
          <a:p>
            <a:r>
              <a:rPr lang="en-US" sz="3600" dirty="0"/>
              <a:t>Community Alliance for Mental Health</a:t>
            </a:r>
          </a:p>
          <a:p>
            <a:r>
              <a:rPr lang="en-US" sz="3600" dirty="0"/>
              <a:t>Department of Social Security</a:t>
            </a:r>
          </a:p>
          <a:p>
            <a:r>
              <a:rPr lang="en-US" sz="3600" dirty="0"/>
              <a:t>Community Transportation</a:t>
            </a:r>
          </a:p>
          <a:p>
            <a:r>
              <a:rPr lang="en-US" sz="3600" dirty="0"/>
              <a:t>Family or neighbors</a:t>
            </a:r>
          </a:p>
          <a:p>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50047"/>
          </a:xfrm>
        </p:spPr>
        <p:txBody>
          <a:bodyPr/>
          <a:lstStyle/>
          <a:p>
            <a:r>
              <a:rPr lang="en-US" dirty="0"/>
              <a:t>Schizophrenia</a:t>
            </a:r>
          </a:p>
        </p:txBody>
      </p:sp>
      <p:sp>
        <p:nvSpPr>
          <p:cNvPr id="3" name="Content Placeholder 2"/>
          <p:cNvSpPr>
            <a:spLocks noGrp="1"/>
          </p:cNvSpPr>
          <p:nvPr>
            <p:ph idx="1"/>
          </p:nvPr>
        </p:nvSpPr>
        <p:spPr>
          <a:xfrm>
            <a:off x="2589212" y="1886673"/>
            <a:ext cx="8915400" cy="4024549"/>
          </a:xfrm>
        </p:spPr>
        <p:txBody>
          <a:bodyPr>
            <a:normAutofit/>
          </a:bodyPr>
          <a:lstStyle/>
          <a:p>
            <a:pPr>
              <a:buNone/>
            </a:pPr>
            <a:r>
              <a:rPr lang="en-US" sz="3200" dirty="0"/>
              <a:t>	Schizophrenia is the most common of the psychotic disorder and is the most devastating  psychiatric disorder.</a:t>
            </a:r>
          </a:p>
          <a:p>
            <a:pPr>
              <a:buNone/>
            </a:pPr>
            <a:endParaRPr lang="en-US" sz="3200" dirty="0"/>
          </a:p>
          <a:p>
            <a:pPr>
              <a:buNone/>
            </a:pPr>
            <a:r>
              <a:rPr lang="en-US" sz="3200" dirty="0"/>
              <a:t>	Two thirds of all psychiatric beds are occupied by Schizophrenic patients (excluding dementia patients).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45" y="358815"/>
            <a:ext cx="9467468" cy="2789499"/>
          </a:xfrm>
        </p:spPr>
        <p:txBody>
          <a:bodyPr>
            <a:normAutofit/>
          </a:bodyPr>
          <a:lstStyle/>
          <a:p>
            <a:r>
              <a:rPr lang="en-US" dirty="0"/>
              <a:t>If the goal is to maintain Greg living “independently” on his own, what would be 3 Objectives (or short-term goals) for at this time ?</a:t>
            </a:r>
          </a:p>
        </p:txBody>
      </p:sp>
      <p:sp>
        <p:nvSpPr>
          <p:cNvPr id="3" name="Content Placeholder 2"/>
          <p:cNvSpPr>
            <a:spLocks noGrp="1"/>
          </p:cNvSpPr>
          <p:nvPr>
            <p:ph idx="1"/>
          </p:nvPr>
        </p:nvSpPr>
        <p:spPr>
          <a:xfrm>
            <a:off x="2199190" y="3125165"/>
            <a:ext cx="9305422" cy="3310358"/>
          </a:xfrm>
        </p:spPr>
        <p:txBody>
          <a:bodyPr>
            <a:normAutofit/>
          </a:bodyPr>
          <a:lstStyle/>
          <a:p>
            <a:r>
              <a:rPr lang="en-US" sz="2800" b="1" dirty="0"/>
              <a:t>1.</a:t>
            </a:r>
          </a:p>
          <a:p>
            <a:endParaRPr lang="en-US" sz="2800" b="1" dirty="0"/>
          </a:p>
          <a:p>
            <a:r>
              <a:rPr lang="en-US" sz="2800" b="1" dirty="0"/>
              <a:t>2.</a:t>
            </a:r>
          </a:p>
          <a:p>
            <a:endParaRPr lang="en-US" sz="2800" b="1" dirty="0"/>
          </a:p>
          <a:p>
            <a:r>
              <a:rPr lang="en-US" sz="2800" b="1" dirty="0"/>
              <a:t>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0"/>
            <a:ext cx="11323860" cy="2530549"/>
          </a:xfrm>
        </p:spPr>
        <p:txBody>
          <a:bodyPr>
            <a:normAutofit fontScale="90000"/>
          </a:bodyPr>
          <a:lstStyle/>
          <a:p>
            <a:r>
              <a:rPr lang="en-US" dirty="0"/>
              <a:t>If the goal is to maintain Greg living “independently” on his own, what would be 3 Objectives at this time ?</a:t>
            </a:r>
            <a:br>
              <a:rPr lang="en-US" dirty="0"/>
            </a:br>
            <a:br>
              <a:rPr lang="en-US" dirty="0"/>
            </a:br>
            <a:r>
              <a:rPr lang="en-US" dirty="0"/>
              <a:t>Goal 1: Patient will maintain Independent Living for the </a:t>
            </a:r>
            <a:br>
              <a:rPr lang="en-US" dirty="0"/>
            </a:br>
            <a:r>
              <a:rPr lang="en-US" dirty="0"/>
              <a:t>              next 12 months.</a:t>
            </a:r>
          </a:p>
        </p:txBody>
      </p:sp>
      <p:sp>
        <p:nvSpPr>
          <p:cNvPr id="3" name="Content Placeholder 2"/>
          <p:cNvSpPr>
            <a:spLocks noGrp="1"/>
          </p:cNvSpPr>
          <p:nvPr>
            <p:ph idx="1"/>
          </p:nvPr>
        </p:nvSpPr>
        <p:spPr>
          <a:xfrm>
            <a:off x="304800" y="2530549"/>
            <a:ext cx="11582400" cy="4327450"/>
          </a:xfrm>
        </p:spPr>
        <p:txBody>
          <a:bodyPr>
            <a:normAutofit fontScale="77500" lnSpcReduction="20000"/>
          </a:bodyPr>
          <a:lstStyle/>
          <a:p>
            <a:pPr marL="514350" indent="-514350">
              <a:buAutoNum type="arabicPeriod"/>
            </a:pPr>
            <a:r>
              <a:rPr lang="en-US" sz="2800" dirty="0"/>
              <a:t>Patient will demonstrate daily compliance with medications as prescribed by his</a:t>
            </a:r>
          </a:p>
          <a:p>
            <a:pPr marL="0" indent="0">
              <a:buNone/>
            </a:pPr>
            <a:r>
              <a:rPr lang="en-US" sz="2800" dirty="0"/>
              <a:t>       Psychiatrist and PHC (12 months).</a:t>
            </a:r>
            <a:endParaRPr lang="en-US" sz="2800" b="1" dirty="0"/>
          </a:p>
          <a:p>
            <a:endParaRPr lang="en-US" sz="2800" b="1" dirty="0"/>
          </a:p>
          <a:p>
            <a:pPr marL="514350" indent="-514350">
              <a:buAutoNum type="arabicPeriod" startAt="2"/>
            </a:pPr>
            <a:r>
              <a:rPr lang="en-US" sz="2800" dirty="0"/>
              <a:t>Patient will demonstrate on at least two occasions the appropriate use of CBT</a:t>
            </a:r>
          </a:p>
          <a:p>
            <a:pPr marL="0" indent="0">
              <a:buNone/>
            </a:pPr>
            <a:r>
              <a:rPr lang="en-US" sz="2800" dirty="0"/>
              <a:t>       techniques to counter visual or auditory hallucinations (30 days).</a:t>
            </a:r>
          </a:p>
          <a:p>
            <a:pPr>
              <a:buNone/>
            </a:pPr>
            <a:endParaRPr lang="en-US" sz="2800" b="1" dirty="0"/>
          </a:p>
          <a:p>
            <a:pPr>
              <a:buNone/>
            </a:pPr>
            <a:r>
              <a:rPr lang="en-US" sz="2800" dirty="0">
                <a:solidFill>
                  <a:srgbClr val="C00000"/>
                </a:solidFill>
              </a:rPr>
              <a:t>3</a:t>
            </a:r>
            <a:r>
              <a:rPr lang="en-US" sz="2800" b="1" dirty="0">
                <a:solidFill>
                  <a:srgbClr val="C00000"/>
                </a:solidFill>
              </a:rPr>
              <a:t>.</a:t>
            </a:r>
            <a:r>
              <a:rPr lang="en-US" sz="2800" b="1" dirty="0"/>
              <a:t>  </a:t>
            </a:r>
            <a:r>
              <a:rPr lang="en-US" sz="2800" dirty="0"/>
              <a:t>Patient will explore community resources and personal interests to identify at least two prosocial activities that he would like to participate in (30 days)</a:t>
            </a:r>
            <a:endParaRPr lang="en-US" sz="2800" b="1" dirty="0"/>
          </a:p>
          <a:p>
            <a:endParaRPr lang="en-US" sz="2800" b="1" dirty="0"/>
          </a:p>
          <a:p>
            <a:pPr marL="0" indent="0">
              <a:buNone/>
            </a:pPr>
            <a:r>
              <a:rPr lang="en-US" sz="2800" dirty="0">
                <a:solidFill>
                  <a:srgbClr val="C00000"/>
                </a:solidFill>
              </a:rPr>
              <a:t>4.</a:t>
            </a:r>
            <a:r>
              <a:rPr lang="en-US" sz="2800" b="1" dirty="0"/>
              <a:t>  </a:t>
            </a:r>
            <a:r>
              <a:rPr lang="en-US" sz="2800" dirty="0"/>
              <a:t>Patient will participate in at least two pro-social activities weekly. (one year).</a:t>
            </a:r>
            <a:endParaRPr lang="en-US"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Interventions would you employ?</a:t>
            </a:r>
          </a:p>
        </p:txBody>
      </p:sp>
      <p:sp>
        <p:nvSpPr>
          <p:cNvPr id="3" name="Content Placeholder 2"/>
          <p:cNvSpPr>
            <a:spLocks noGrp="1"/>
          </p:cNvSpPr>
          <p:nvPr>
            <p:ph idx="1"/>
          </p:nvPr>
        </p:nvSpPr>
        <p:spPr/>
        <p:txBody>
          <a:bodyPr>
            <a:normAutofit/>
          </a:bodyPr>
          <a:lstStyle/>
          <a:p>
            <a:r>
              <a:rPr lang="en-US" sz="2800" dirty="0"/>
              <a:t>Included in the Objectives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Safety Concerns need to be included into his Treatment Plan ?</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monitor and assess the effectiveness of this Treatment Plan?</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Text Assignment # 2</a:t>
            </a:r>
          </a:p>
        </p:txBody>
      </p:sp>
      <p:sp>
        <p:nvSpPr>
          <p:cNvPr id="3" name="Content Placeholder 2"/>
          <p:cNvSpPr>
            <a:spLocks noGrp="1"/>
          </p:cNvSpPr>
          <p:nvPr>
            <p:ph idx="1"/>
          </p:nvPr>
        </p:nvSpPr>
        <p:spPr>
          <a:xfrm>
            <a:off x="1981200" y="1500554"/>
            <a:ext cx="10210800" cy="5357446"/>
          </a:xfrm>
        </p:spPr>
        <p:txBody>
          <a:bodyPr>
            <a:normAutofit fontScale="92500" lnSpcReduction="20000"/>
          </a:bodyPr>
          <a:lstStyle/>
          <a:p>
            <a:pPr marL="0" lvl="0" indent="0" defTabSz="914400">
              <a:spcBef>
                <a:spcPts val="400"/>
              </a:spcBef>
              <a:buClr>
                <a:srgbClr val="2DA2BF"/>
              </a:buClr>
              <a:buSzPct val="68000"/>
              <a:buNone/>
            </a:pPr>
            <a:r>
              <a:rPr lang="en-US" sz="3200" dirty="0"/>
              <a:t>Create a Care Map for a Patient with the Diagnosis of Schizophrenia.</a:t>
            </a:r>
          </a:p>
          <a:p>
            <a:pPr marL="0" lvl="0" indent="0" defTabSz="914400">
              <a:spcBef>
                <a:spcPts val="400"/>
              </a:spcBef>
              <a:buClr>
                <a:srgbClr val="2DA2BF"/>
              </a:buClr>
              <a:buSzPct val="68000"/>
              <a:buNone/>
            </a:pPr>
            <a:endParaRPr lang="en-US" sz="3200" dirty="0"/>
          </a:p>
          <a:p>
            <a:pPr marL="365760" lvl="0" indent="-256032" defTabSz="914400">
              <a:spcBef>
                <a:spcPts val="400"/>
              </a:spcBef>
              <a:buClr>
                <a:srgbClr val="2DA2BF"/>
              </a:buClr>
              <a:buSzPct val="68000"/>
              <a:buNone/>
            </a:pPr>
            <a:r>
              <a:rPr lang="en-US" sz="2300" b="1" u="sng" dirty="0">
                <a:solidFill>
                  <a:prstClr val="black"/>
                </a:solidFill>
                <a:latin typeface="Lucida Sans Unicode"/>
              </a:rPr>
              <a:t>	D</a:t>
            </a:r>
            <a:r>
              <a:rPr lang="en-US" sz="2300" b="1" dirty="0">
                <a:solidFill>
                  <a:prstClr val="black"/>
                </a:solidFill>
                <a:latin typeface="Lucida Sans Unicode"/>
              </a:rPr>
              <a:t>iagnosis: F20.0  Schizophrenia, First episode, currently in acute episode</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O</a:t>
            </a:r>
            <a:r>
              <a:rPr lang="en-US" sz="2300" b="1" dirty="0">
                <a:solidFill>
                  <a:prstClr val="black"/>
                </a:solidFill>
                <a:latin typeface="Lucida Sans Unicode"/>
              </a:rPr>
              <a:t>bjectives of Treatment</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A</a:t>
            </a:r>
            <a:r>
              <a:rPr lang="en-US" sz="2300" b="1" dirty="0">
                <a:solidFill>
                  <a:prstClr val="black"/>
                </a:solidFill>
                <a:latin typeface="Lucida Sans Unicode"/>
              </a:rPr>
              <a:t>ssessments as Needed</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C</a:t>
            </a:r>
            <a:r>
              <a:rPr lang="en-US" sz="2300" b="1" dirty="0">
                <a:solidFill>
                  <a:prstClr val="black"/>
                </a:solidFill>
                <a:latin typeface="Lucida Sans Unicode"/>
              </a:rPr>
              <a:t>linician Characteristics viewed as therapeutic</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L</a:t>
            </a:r>
            <a:r>
              <a:rPr lang="en-US" sz="2300" b="1" dirty="0">
                <a:solidFill>
                  <a:prstClr val="black"/>
                </a:solidFill>
                <a:latin typeface="Lucida Sans Unicode"/>
              </a:rPr>
              <a:t>ocation of treatment</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I</a:t>
            </a:r>
            <a:r>
              <a:rPr lang="en-US" sz="2300" b="1" dirty="0">
                <a:solidFill>
                  <a:prstClr val="black"/>
                </a:solidFill>
                <a:latin typeface="Lucida Sans Unicode"/>
              </a:rPr>
              <a:t>nterventions to be used</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E</a:t>
            </a:r>
            <a:r>
              <a:rPr lang="en-US" sz="2300" b="1" dirty="0">
                <a:solidFill>
                  <a:prstClr val="black"/>
                </a:solidFill>
                <a:latin typeface="Lucida Sans Unicode"/>
              </a:rPr>
              <a:t>mphasis of Treatment</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N</a:t>
            </a:r>
            <a:r>
              <a:rPr lang="en-US" sz="2300" b="1" dirty="0">
                <a:solidFill>
                  <a:prstClr val="black"/>
                </a:solidFill>
                <a:latin typeface="Lucida Sans Unicode"/>
              </a:rPr>
              <a:t>ature of Treatment</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T</a:t>
            </a:r>
            <a:r>
              <a:rPr lang="en-US" sz="2300" b="1" dirty="0">
                <a:solidFill>
                  <a:prstClr val="black"/>
                </a:solidFill>
                <a:latin typeface="Lucida Sans Unicode"/>
              </a:rPr>
              <a:t>iming</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M</a:t>
            </a:r>
            <a:r>
              <a:rPr lang="en-US" sz="2300" b="1" dirty="0">
                <a:solidFill>
                  <a:prstClr val="black"/>
                </a:solidFill>
                <a:latin typeface="Lucida Sans Unicode"/>
              </a:rPr>
              <a:t>edications needed</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A</a:t>
            </a:r>
            <a:r>
              <a:rPr lang="en-US" sz="2300" b="1" dirty="0">
                <a:solidFill>
                  <a:prstClr val="black"/>
                </a:solidFill>
                <a:latin typeface="Lucida Sans Unicode"/>
              </a:rPr>
              <a:t>djunct services</a:t>
            </a:r>
            <a:endParaRPr lang="en-US" sz="2300" dirty="0">
              <a:solidFill>
                <a:prstClr val="black"/>
              </a:solidFill>
              <a:latin typeface="Lucida Sans Unicode"/>
            </a:endParaRPr>
          </a:p>
          <a:p>
            <a:pPr marL="365760" lvl="0" indent="-256032" defTabSz="914400">
              <a:spcBef>
                <a:spcPts val="400"/>
              </a:spcBef>
              <a:buClr>
                <a:srgbClr val="2DA2BF"/>
              </a:buClr>
              <a:buSzPct val="68000"/>
              <a:buFont typeface="Wingdings 3"/>
              <a:buChar char=""/>
            </a:pPr>
            <a:r>
              <a:rPr lang="en-US" sz="2300" b="1" u="sng" dirty="0">
                <a:solidFill>
                  <a:prstClr val="black"/>
                </a:solidFill>
                <a:latin typeface="Lucida Sans Unicode"/>
              </a:rPr>
              <a:t>P</a:t>
            </a:r>
            <a:r>
              <a:rPr lang="en-US" sz="2300" b="1" dirty="0">
                <a:solidFill>
                  <a:prstClr val="black"/>
                </a:solidFill>
                <a:latin typeface="Lucida Sans Unicode"/>
              </a:rPr>
              <a:t>rognosis</a:t>
            </a:r>
            <a:endParaRPr lang="en-US" sz="2300" dirty="0">
              <a:solidFill>
                <a:prstClr val="black"/>
              </a:solidFill>
              <a:latin typeface="Lucida Sans Unicode"/>
            </a:endParaRPr>
          </a:p>
          <a:p>
            <a:pPr marL="514350" lvl="0" indent="-514350" defTabSz="914400">
              <a:spcBef>
                <a:spcPts val="400"/>
              </a:spcBef>
              <a:buClr>
                <a:srgbClr val="2DA2BF"/>
              </a:buClr>
              <a:buSzPct val="68000"/>
              <a:buFont typeface="Wingdings 3"/>
              <a:buAutoNum type="alphaUcPeriod"/>
            </a:pP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hizDx.jpg"/>
          <p:cNvPicPr>
            <a:picLocks noGrp="1" noChangeAspect="1"/>
          </p:cNvPicPr>
          <p:nvPr>
            <p:ph idx="1"/>
          </p:nvPr>
        </p:nvPicPr>
        <p:blipFill>
          <a:blip r:embed="rId2"/>
          <a:stretch>
            <a:fillRect/>
          </a:stretch>
        </p:blipFill>
        <p:spPr>
          <a:xfrm>
            <a:off x="2208212" y="0"/>
            <a:ext cx="9983788"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2"/>
            <a:ext cx="8911687" cy="950046"/>
          </a:xfrm>
        </p:spPr>
        <p:txBody>
          <a:bodyPr>
            <a:normAutofit fontScale="90000"/>
          </a:bodyPr>
          <a:lstStyle/>
          <a:p>
            <a:r>
              <a:rPr lang="en-US" dirty="0"/>
              <a:t>Schizophrenia Cost $62 Billion in the U.S. Annually</a:t>
            </a:r>
          </a:p>
        </p:txBody>
      </p:sp>
      <p:sp>
        <p:nvSpPr>
          <p:cNvPr id="3" name="Content Placeholder 2"/>
          <p:cNvSpPr>
            <a:spLocks noGrp="1"/>
          </p:cNvSpPr>
          <p:nvPr>
            <p:ph idx="1"/>
          </p:nvPr>
        </p:nvSpPr>
        <p:spPr>
          <a:xfrm>
            <a:off x="2589212" y="1979271"/>
            <a:ext cx="8915400" cy="4629873"/>
          </a:xfrm>
        </p:spPr>
        <p:txBody>
          <a:bodyPr>
            <a:normAutofit/>
          </a:bodyPr>
          <a:lstStyle/>
          <a:p>
            <a:r>
              <a:rPr lang="en-US" sz="3200" dirty="0"/>
              <a:t>$7 Billion for direct Outpatient Services</a:t>
            </a:r>
          </a:p>
          <a:p>
            <a:r>
              <a:rPr lang="en-US" sz="3200" dirty="0"/>
              <a:t>$5 Billion for pharmaceuticals</a:t>
            </a:r>
          </a:p>
          <a:p>
            <a:r>
              <a:rPr lang="en-US" sz="3200" dirty="0"/>
              <a:t>$2.8 Billion for hospitalizations</a:t>
            </a:r>
          </a:p>
          <a:p>
            <a:r>
              <a:rPr lang="en-US" sz="3200" dirty="0"/>
              <a:t>$8 Billion for long-term care</a:t>
            </a:r>
          </a:p>
          <a:p>
            <a:r>
              <a:rPr lang="en-US" sz="3200" dirty="0"/>
              <a:t>$7.6 Billion of non-mental health care</a:t>
            </a:r>
          </a:p>
          <a:p>
            <a:r>
              <a:rPr lang="en-US" sz="3200" dirty="0"/>
              <a:t>$32.4 Billion for total Indirect Care &amp;</a:t>
            </a:r>
          </a:p>
          <a:p>
            <a:pPr>
              <a:buNone/>
            </a:pPr>
            <a:r>
              <a:rPr lang="en-US" sz="3200" dirty="0"/>
              <a:t>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Comorbidity</a:t>
            </a:r>
          </a:p>
        </p:txBody>
      </p:sp>
      <p:sp>
        <p:nvSpPr>
          <p:cNvPr id="3" name="Content Placeholder 2"/>
          <p:cNvSpPr>
            <a:spLocks noGrp="1"/>
          </p:cNvSpPr>
          <p:nvPr>
            <p:ph idx="1"/>
          </p:nvPr>
        </p:nvSpPr>
        <p:spPr>
          <a:xfrm>
            <a:off x="2095018" y="1551008"/>
            <a:ext cx="9409594" cy="4360214"/>
          </a:xfrm>
        </p:spPr>
        <p:txBody>
          <a:bodyPr>
            <a:normAutofit/>
          </a:bodyPr>
          <a:lstStyle/>
          <a:p>
            <a:pPr>
              <a:buNone/>
            </a:pPr>
            <a:r>
              <a:rPr lang="en-US" sz="3200" dirty="0"/>
              <a:t>Over half also have a Tobacco Use Disorder</a:t>
            </a:r>
          </a:p>
          <a:p>
            <a:pPr>
              <a:buNone/>
            </a:pPr>
            <a:endParaRPr lang="en-US" sz="3200" dirty="0"/>
          </a:p>
          <a:p>
            <a:pPr>
              <a:buNone/>
            </a:pPr>
            <a:r>
              <a:rPr lang="en-US" sz="3200" dirty="0"/>
              <a:t>Substance Use, usually alcohol, is also common.</a:t>
            </a:r>
          </a:p>
          <a:p>
            <a:pPr>
              <a:buNone/>
            </a:pPr>
            <a:endParaRPr lang="en-US" sz="3200" dirty="0"/>
          </a:p>
          <a:p>
            <a:pPr>
              <a:buNone/>
            </a:pPr>
            <a:r>
              <a:rPr lang="en-US" sz="3200" dirty="0"/>
              <a:t>Depression and anxiety are frequently reported.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Awareness and Planning</a:t>
            </a:r>
          </a:p>
        </p:txBody>
      </p:sp>
      <p:sp>
        <p:nvSpPr>
          <p:cNvPr id="3" name="Content Placeholder 2"/>
          <p:cNvSpPr>
            <a:spLocks noGrp="1"/>
          </p:cNvSpPr>
          <p:nvPr>
            <p:ph idx="1"/>
          </p:nvPr>
        </p:nvSpPr>
        <p:spPr>
          <a:xfrm>
            <a:off x="2589211" y="1655181"/>
            <a:ext cx="9147517" cy="4791918"/>
          </a:xfrm>
        </p:spPr>
        <p:txBody>
          <a:bodyPr>
            <a:normAutofit/>
          </a:bodyPr>
          <a:lstStyle/>
          <a:p>
            <a:r>
              <a:rPr lang="en-US" sz="3600" dirty="0"/>
              <a:t>Approximately 5% to 6% of individuals with Schizophrenia die by suicide and about 20 % attempt suicide one or more times during their lives, and many more report suicidal ideation.  </a:t>
            </a:r>
          </a:p>
          <a:p>
            <a:r>
              <a:rPr lang="en-US" sz="3600" dirty="0"/>
              <a:t>Suicides are sometimes in response to command hallucinations to harm themselves or others.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Interventions</a:t>
            </a:r>
          </a:p>
        </p:txBody>
      </p:sp>
      <p:sp>
        <p:nvSpPr>
          <p:cNvPr id="3" name="Content Placeholder 2"/>
          <p:cNvSpPr>
            <a:spLocks noGrp="1"/>
          </p:cNvSpPr>
          <p:nvPr>
            <p:ph idx="1"/>
          </p:nvPr>
        </p:nvSpPr>
        <p:spPr>
          <a:xfrm>
            <a:off x="2589212" y="1493133"/>
            <a:ext cx="8915400" cy="4896092"/>
          </a:xfrm>
        </p:spPr>
        <p:txBody>
          <a:bodyPr>
            <a:normAutofit/>
          </a:bodyPr>
          <a:lstStyle/>
          <a:p>
            <a:r>
              <a:rPr lang="en-US" sz="3200" dirty="0"/>
              <a:t>Patient Acute Care:  Hospitalization for the active psychotic episode or suicidal ideation.</a:t>
            </a:r>
          </a:p>
          <a:p>
            <a:endParaRPr lang="en-US" sz="3200" dirty="0"/>
          </a:p>
          <a:p>
            <a:r>
              <a:rPr lang="en-US" sz="3200" dirty="0"/>
              <a:t>Transitional Care: Chance of relapse and suicide is greatest within the first 6 months. The who have the most stability in their placement fare the best during this period.</a:t>
            </a:r>
          </a:p>
          <a:p>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hizStages.jpg"/>
          <p:cNvPicPr>
            <a:picLocks noGrp="1" noChangeAspect="1"/>
          </p:cNvPicPr>
          <p:nvPr>
            <p:ph idx="1"/>
          </p:nvPr>
        </p:nvPicPr>
        <p:blipFill>
          <a:blip r:embed="rId2"/>
          <a:stretch>
            <a:fillRect/>
          </a:stretch>
        </p:blipFill>
        <p:spPr>
          <a:xfrm>
            <a:off x="0" y="0"/>
            <a:ext cx="12192000" cy="6858000"/>
          </a:xfrm>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298</TotalTime>
  <Words>924</Words>
  <Application>Microsoft Office PowerPoint</Application>
  <PresentationFormat>Widescreen</PresentationFormat>
  <Paragraphs>129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Lucida Sans Unicode</vt:lpstr>
      <vt:lpstr>Wingdings 3</vt:lpstr>
      <vt:lpstr>Wisp</vt:lpstr>
      <vt:lpstr>PSY  6670 Diagnosis &amp; Treatment Planning  Lecture 4 : Schizophrenia Spectrum Disorders Treatment Planning</vt:lpstr>
      <vt:lpstr>Epidemiology</vt:lpstr>
      <vt:lpstr>Schizophrenia</vt:lpstr>
      <vt:lpstr>PowerPoint Presentation</vt:lpstr>
      <vt:lpstr>Schizophrenia Cost $62 Billion in the U.S. Annually</vt:lpstr>
      <vt:lpstr>Comorbidity</vt:lpstr>
      <vt:lpstr>Safety Awareness and Planning</vt:lpstr>
      <vt:lpstr>Psychosocial  Interventions</vt:lpstr>
      <vt:lpstr>PowerPoint Presentation</vt:lpstr>
      <vt:lpstr>PowerPoint Presentation</vt:lpstr>
      <vt:lpstr> Transitional Care Risks and Treatment        Considerations</vt:lpstr>
      <vt:lpstr>Chronic Care.</vt:lpstr>
      <vt:lpstr>PowerPoint Presentation</vt:lpstr>
      <vt:lpstr>Psychotropic Medications</vt:lpstr>
      <vt:lpstr>PowerPoint Presentation</vt:lpstr>
      <vt:lpstr>PowerPoint Presentation</vt:lpstr>
      <vt:lpstr>PowerPoint Presentation</vt:lpstr>
      <vt:lpstr>PowerPoint Presentation</vt:lpstr>
      <vt:lpstr>Behavioral Coping Techniques</vt:lpstr>
      <vt:lpstr>PowerPoint Presentation</vt:lpstr>
      <vt:lpstr>PowerPoint Presentation</vt:lpstr>
      <vt:lpstr>PowerPoint Presentation</vt:lpstr>
      <vt:lpstr>PowerPoint Presentation</vt:lpstr>
      <vt:lpstr>WRAP : Wellness Recovery Action Plan</vt:lpstr>
      <vt:lpstr>PowerPoint Presentation</vt:lpstr>
      <vt:lpstr>Case Study</vt:lpstr>
      <vt:lpstr>Greg Case Study</vt:lpstr>
      <vt:lpstr>What are Greg’s  “Strengths” and available Resources ?</vt:lpstr>
      <vt:lpstr>Who else would you consult regarding the care and treatment of Greg?</vt:lpstr>
      <vt:lpstr>If the goal is to maintain Greg living “independently” on his own, what would be 3 Objectives (or short-term goals) for at this time ?</vt:lpstr>
      <vt:lpstr>If the goal is to maintain Greg living “independently” on his own, what would be 3 Objectives at this time ?  Goal 1: Patient will maintain Independent Living for the                next 12 months.</vt:lpstr>
      <vt:lpstr>What Interventions would you employ?</vt:lpstr>
      <vt:lpstr>What Safety Concerns need to be included into his Treatment Plan ?</vt:lpstr>
      <vt:lpstr>How would monitor and assess the effectiveness of this Treatment Plan?</vt:lpstr>
      <vt:lpstr>Live Text Assignment #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6670 Diagnosis &amp; Treatment Planning  Lecture  3: Neurocognitive Disorders Treatment Planning</dc:title>
  <dc:creator>FirstName</dc:creator>
  <cp:lastModifiedBy>J Fairbanks</cp:lastModifiedBy>
  <cp:revision>43</cp:revision>
  <cp:lastPrinted>2017-11-15T16:15:31Z</cp:lastPrinted>
  <dcterms:created xsi:type="dcterms:W3CDTF">2016-01-27T18:49:51Z</dcterms:created>
  <dcterms:modified xsi:type="dcterms:W3CDTF">2019-12-05T15:09:43Z</dcterms:modified>
</cp:coreProperties>
</file>