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10" r:id="rId3"/>
    <p:sldId id="282" r:id="rId4"/>
    <p:sldId id="304" r:id="rId5"/>
    <p:sldId id="281" r:id="rId6"/>
    <p:sldId id="267" r:id="rId7"/>
    <p:sldId id="286" r:id="rId8"/>
    <p:sldId id="303" r:id="rId9"/>
    <p:sldId id="283" r:id="rId10"/>
    <p:sldId id="284" r:id="rId11"/>
    <p:sldId id="287" r:id="rId12"/>
    <p:sldId id="285" r:id="rId13"/>
    <p:sldId id="305" r:id="rId14"/>
    <p:sldId id="288" r:id="rId15"/>
    <p:sldId id="289" r:id="rId16"/>
    <p:sldId id="290" r:id="rId17"/>
    <p:sldId id="291" r:id="rId18"/>
    <p:sldId id="293" r:id="rId19"/>
    <p:sldId id="294" r:id="rId20"/>
    <p:sldId id="297" r:id="rId21"/>
    <p:sldId id="295" r:id="rId22"/>
    <p:sldId id="298" r:id="rId23"/>
    <p:sldId id="268" r:id="rId24"/>
    <p:sldId id="313" r:id="rId25"/>
    <p:sldId id="307" r:id="rId26"/>
    <p:sldId id="306" r:id="rId27"/>
    <p:sldId id="308" r:id="rId28"/>
    <p:sldId id="319" r:id="rId29"/>
    <p:sldId id="320" r:id="rId30"/>
    <p:sldId id="299" r:id="rId31"/>
    <p:sldId id="269" r:id="rId32"/>
    <p:sldId id="271" r:id="rId33"/>
    <p:sldId id="300" r:id="rId34"/>
    <p:sldId id="302" r:id="rId35"/>
    <p:sldId id="301" r:id="rId36"/>
    <p:sldId id="314" r:id="rId37"/>
    <p:sldId id="315" r:id="rId38"/>
    <p:sldId id="316" r:id="rId39"/>
    <p:sldId id="317" r:id="rId40"/>
    <p:sldId id="325" r:id="rId41"/>
    <p:sldId id="321" r:id="rId42"/>
    <p:sldId id="322" r:id="rId43"/>
    <p:sldId id="323" r:id="rId44"/>
    <p:sldId id="318" r:id="rId45"/>
    <p:sldId id="263" r:id="rId46"/>
    <p:sldId id="264" r:id="rId47"/>
    <p:sldId id="276" r:id="rId48"/>
    <p:sldId id="279" r:id="rId49"/>
    <p:sldId id="274" r:id="rId50"/>
    <p:sldId id="309" r:id="rId51"/>
    <p:sldId id="312" r:id="rId52"/>
    <p:sldId id="275" r:id="rId53"/>
    <p:sldId id="277" r:id="rId54"/>
    <p:sldId id="27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39" d="100"/>
          <a:sy n="39" d="100"/>
        </p:scale>
        <p:origin x="86"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1571" y="555170"/>
            <a:ext cx="9574606" cy="4016829"/>
          </a:xfrm>
        </p:spPr>
        <p:txBody>
          <a:bodyPr>
            <a:normAutofit fontScale="90000"/>
          </a:bodyPr>
          <a:lstStyle/>
          <a:p>
            <a:r>
              <a:rPr lang="en-US" dirty="0"/>
              <a:t>PSY  6670</a:t>
            </a:r>
            <a:br>
              <a:rPr lang="en-US" dirty="0"/>
            </a:br>
            <a:r>
              <a:rPr lang="en-US" dirty="0"/>
              <a:t>Diagnosis &amp; Treatment Planning </a:t>
            </a:r>
            <a:br>
              <a:rPr lang="en-US" dirty="0"/>
            </a:br>
            <a:r>
              <a:rPr lang="en-US" dirty="0"/>
              <a:t>Lecture 3 : </a:t>
            </a:r>
            <a:r>
              <a:rPr lang="en-US" dirty="0">
                <a:solidFill>
                  <a:srgbClr val="FF0000"/>
                </a:solidFill>
              </a:rPr>
              <a:t>Substance Related Disorders Treatment Planning</a:t>
            </a:r>
          </a:p>
        </p:txBody>
      </p:sp>
      <p:sp>
        <p:nvSpPr>
          <p:cNvPr id="3" name="Subtitle 2"/>
          <p:cNvSpPr>
            <a:spLocks noGrp="1"/>
          </p:cNvSpPr>
          <p:nvPr>
            <p:ph type="subTitle" idx="1"/>
          </p:nvPr>
        </p:nvSpPr>
        <p:spPr/>
        <p:txBody>
          <a:bodyPr/>
          <a:lstStyle/>
          <a:p>
            <a:r>
              <a:rPr lang="en-US" dirty="0"/>
              <a:t>Joel Fairbanks, Ph.D.</a:t>
            </a:r>
          </a:p>
        </p:txBody>
      </p:sp>
      <p:pic>
        <p:nvPicPr>
          <p:cNvPr id="4" name="Picture 3" descr="signs.jpg"/>
          <p:cNvPicPr>
            <a:picLocks noChangeAspect="1"/>
          </p:cNvPicPr>
          <p:nvPr/>
        </p:nvPicPr>
        <p:blipFill>
          <a:blip r:embed="rId2"/>
          <a:stretch>
            <a:fillRect/>
          </a:stretch>
        </p:blipFill>
        <p:spPr>
          <a:xfrm>
            <a:off x="5299709" y="4636770"/>
            <a:ext cx="3543985" cy="2221230"/>
          </a:xfrm>
          <a:prstGeom prst="rect">
            <a:avLst/>
          </a:prstGeom>
        </p:spPr>
      </p:pic>
    </p:spTree>
    <p:extLst>
      <p:ext uri="{BB962C8B-B14F-4D97-AF65-F5344CB8AC3E}">
        <p14:creationId xmlns:p14="http://schemas.microsoft.com/office/powerpoint/2010/main" val="268492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86118"/>
          </a:xfrm>
        </p:spPr>
        <p:txBody>
          <a:bodyPr>
            <a:normAutofit fontScale="90000"/>
          </a:bodyPr>
          <a:lstStyle/>
          <a:p>
            <a:endParaRPr lang="en-US" dirty="0"/>
          </a:p>
        </p:txBody>
      </p:sp>
      <p:sp>
        <p:nvSpPr>
          <p:cNvPr id="3" name="Content Placeholder 2"/>
          <p:cNvSpPr>
            <a:spLocks noGrp="1"/>
          </p:cNvSpPr>
          <p:nvPr>
            <p:ph idx="1"/>
          </p:nvPr>
        </p:nvSpPr>
        <p:spPr>
          <a:xfrm>
            <a:off x="2589212" y="937548"/>
            <a:ext cx="8915400" cy="5694745"/>
          </a:xfrm>
        </p:spPr>
        <p:txBody>
          <a:bodyPr>
            <a:normAutofit lnSpcReduction="10000"/>
          </a:bodyPr>
          <a:lstStyle/>
          <a:p>
            <a:r>
              <a:rPr lang="en-US" sz="3200" dirty="0"/>
              <a:t>Substance Related Disorders are divided into two groups:</a:t>
            </a:r>
          </a:p>
          <a:p>
            <a:endParaRPr lang="en-US" sz="3200" dirty="0"/>
          </a:p>
          <a:p>
            <a:pPr>
              <a:buNone/>
            </a:pPr>
            <a:r>
              <a:rPr lang="en-US" sz="3200" dirty="0"/>
              <a:t>Substance Use Disorders: Mild, Moderate, or Severe</a:t>
            </a:r>
          </a:p>
          <a:p>
            <a:pPr>
              <a:buNone/>
            </a:pPr>
            <a:endParaRPr lang="en-US" sz="3200" dirty="0"/>
          </a:p>
          <a:p>
            <a:pPr>
              <a:buNone/>
            </a:pPr>
            <a:r>
              <a:rPr lang="en-US" sz="3200" dirty="0"/>
              <a:t>Substance Induced Disorders: Including intoxication, withdrawal, and other substance/medication-induced mental disorders (e.g., mood, anxiety, sleep, or sexual disorders)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9792"/>
          </a:xfrm>
        </p:spPr>
        <p:txBody>
          <a:bodyPr/>
          <a:lstStyle/>
          <a:p>
            <a:r>
              <a:rPr lang="en-US" dirty="0"/>
              <a:t>Definition of Severity</a:t>
            </a:r>
          </a:p>
        </p:txBody>
      </p:sp>
      <p:sp>
        <p:nvSpPr>
          <p:cNvPr id="3" name="Content Placeholder 2"/>
          <p:cNvSpPr>
            <a:spLocks noGrp="1"/>
          </p:cNvSpPr>
          <p:nvPr>
            <p:ph idx="1"/>
          </p:nvPr>
        </p:nvSpPr>
        <p:spPr>
          <a:xfrm>
            <a:off x="2589212" y="1427356"/>
            <a:ext cx="8915400" cy="4705814"/>
          </a:xfrm>
        </p:spPr>
        <p:txBody>
          <a:bodyPr>
            <a:normAutofit lnSpcReduction="10000"/>
          </a:bodyPr>
          <a:lstStyle/>
          <a:p>
            <a:r>
              <a:rPr lang="en-US" sz="3200" dirty="0"/>
              <a:t>As a general estimate of severity, “MILD” substance use is suggested by the presence of 2 or 3 symptoms and “MODERATE” by 4 or 5 symptoms, with “SEVERE” define as 6 or more symptoms.</a:t>
            </a:r>
          </a:p>
          <a:p>
            <a:endParaRPr lang="en-US" sz="3200" dirty="0"/>
          </a:p>
          <a:p>
            <a:r>
              <a:rPr lang="en-US" sz="3200" dirty="0"/>
              <a:t>Severity may change over time reflecting increases or reductions in frequency of use and the dosage used by the individual.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19495"/>
          </a:xfrm>
        </p:spPr>
        <p:txBody>
          <a:bodyPr/>
          <a:lstStyle/>
          <a:p>
            <a:r>
              <a:rPr lang="en-US" dirty="0"/>
              <a:t>Use of Multiple Substances</a:t>
            </a:r>
          </a:p>
        </p:txBody>
      </p:sp>
      <p:sp>
        <p:nvSpPr>
          <p:cNvPr id="3" name="Content Placeholder 2"/>
          <p:cNvSpPr>
            <a:spLocks noGrp="1"/>
          </p:cNvSpPr>
          <p:nvPr>
            <p:ph idx="1"/>
          </p:nvPr>
        </p:nvSpPr>
        <p:spPr>
          <a:xfrm>
            <a:off x="2589212" y="1944547"/>
            <a:ext cx="8915400" cy="3966675"/>
          </a:xfrm>
        </p:spPr>
        <p:txBody>
          <a:bodyPr>
            <a:normAutofit/>
          </a:bodyPr>
          <a:lstStyle/>
          <a:p>
            <a:r>
              <a:rPr lang="en-US" sz="2800" dirty="0"/>
              <a:t>Substance use, intoxication, and withdrawal often involves several substances used simultaneously or sequentially.  In these cases, each diagnosis should be recorded separately.</a:t>
            </a:r>
          </a:p>
          <a:p>
            <a:pPr marL="0" indent="0">
              <a:buNone/>
            </a:pPr>
            <a:endParaRPr lang="en-US" sz="2800" dirty="0"/>
          </a:p>
          <a:p>
            <a:pPr marL="0" indent="0">
              <a:buNone/>
            </a:pPr>
            <a:r>
              <a:rPr lang="en-US" sz="2800" dirty="0"/>
              <a:t>    There is no longer a </a:t>
            </a:r>
            <a:r>
              <a:rPr lang="en-US" sz="2800" i="1" dirty="0"/>
              <a:t>Poly-substance Abuse </a:t>
            </a:r>
          </a:p>
          <a:p>
            <a:pPr marL="0" indent="0">
              <a:buNone/>
            </a:pPr>
            <a:r>
              <a:rPr lang="en-US" sz="2800" i="1" dirty="0"/>
              <a:t>    Disorder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495300"/>
            <a:ext cx="8911687" cy="128810"/>
          </a:xfrm>
        </p:spPr>
        <p:txBody>
          <a:bodyPr>
            <a:normAutofit fontScale="90000"/>
          </a:bodyPr>
          <a:lstStyle/>
          <a:p>
            <a:endParaRPr lang="en-US" dirty="0"/>
          </a:p>
        </p:txBody>
      </p:sp>
      <p:pic>
        <p:nvPicPr>
          <p:cNvPr id="4" name="Content Placeholder 3" descr="substance_abuse.png"/>
          <p:cNvPicPr>
            <a:picLocks noGrp="1" noChangeAspect="1"/>
          </p:cNvPicPr>
          <p:nvPr>
            <p:ph idx="1"/>
          </p:nvPr>
        </p:nvPicPr>
        <p:blipFill>
          <a:blip r:embed="rId2"/>
          <a:stretch>
            <a:fillRect/>
          </a:stretch>
        </p:blipFill>
        <p:spPr>
          <a:xfrm>
            <a:off x="2603646" y="0"/>
            <a:ext cx="698269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if Suspected Substance Misuse:</a:t>
            </a:r>
          </a:p>
        </p:txBody>
      </p:sp>
      <p:sp>
        <p:nvSpPr>
          <p:cNvPr id="3" name="Content Placeholder 2"/>
          <p:cNvSpPr>
            <a:spLocks noGrp="1"/>
          </p:cNvSpPr>
          <p:nvPr>
            <p:ph idx="1"/>
          </p:nvPr>
        </p:nvSpPr>
        <p:spPr>
          <a:xfrm>
            <a:off x="2544607" y="1951463"/>
            <a:ext cx="8915400" cy="4672361"/>
          </a:xfrm>
        </p:spPr>
        <p:txBody>
          <a:bodyPr>
            <a:normAutofit lnSpcReduction="10000"/>
          </a:bodyPr>
          <a:lstStyle/>
          <a:p>
            <a:pPr>
              <a:buNone/>
            </a:pPr>
            <a:r>
              <a:rPr lang="en-US" sz="2800" b="1" dirty="0"/>
              <a:t>1.  History :</a:t>
            </a:r>
            <a:r>
              <a:rPr lang="en-US" sz="2800" dirty="0"/>
              <a:t> </a:t>
            </a:r>
          </a:p>
          <a:p>
            <a:r>
              <a:rPr lang="en-US" sz="2800" dirty="0"/>
              <a:t>Substances used, </a:t>
            </a:r>
          </a:p>
          <a:p>
            <a:r>
              <a:rPr lang="en-US" sz="2800" dirty="0"/>
              <a:t>Route, </a:t>
            </a:r>
          </a:p>
          <a:p>
            <a:r>
              <a:rPr lang="en-US" sz="2800" dirty="0"/>
              <a:t>Amount, Patterns of use, </a:t>
            </a:r>
          </a:p>
          <a:p>
            <a:r>
              <a:rPr lang="en-US" sz="2800" dirty="0"/>
              <a:t>Acquisition,</a:t>
            </a:r>
          </a:p>
          <a:p>
            <a:r>
              <a:rPr lang="en-US" sz="2800" dirty="0"/>
              <a:t> Network, </a:t>
            </a:r>
          </a:p>
          <a:p>
            <a:r>
              <a:rPr lang="en-US" sz="2800" dirty="0"/>
              <a:t>Functioning, </a:t>
            </a:r>
          </a:p>
          <a:p>
            <a:r>
              <a:rPr lang="en-US" sz="2800" dirty="0"/>
              <a:t>Medical/Psychiatric history, </a:t>
            </a:r>
          </a:p>
          <a:p>
            <a:r>
              <a:rPr lang="en-US" sz="2800" dirty="0"/>
              <a:t>Prior treatment.</a:t>
            </a:r>
          </a:p>
          <a:p>
            <a:pPr>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if Suspected Substance Misuse:</a:t>
            </a:r>
          </a:p>
        </p:txBody>
      </p:sp>
      <p:sp>
        <p:nvSpPr>
          <p:cNvPr id="3" name="Content Placeholder 2"/>
          <p:cNvSpPr>
            <a:spLocks noGrp="1"/>
          </p:cNvSpPr>
          <p:nvPr>
            <p:ph idx="1"/>
          </p:nvPr>
        </p:nvSpPr>
        <p:spPr>
          <a:xfrm>
            <a:off x="2544607" y="1951463"/>
            <a:ext cx="8915400" cy="4672361"/>
          </a:xfrm>
        </p:spPr>
        <p:txBody>
          <a:bodyPr>
            <a:normAutofit/>
          </a:bodyPr>
          <a:lstStyle/>
          <a:p>
            <a:pPr marL="514350" indent="-514350">
              <a:buNone/>
            </a:pPr>
            <a:r>
              <a:rPr lang="en-US" sz="2800" b="1" dirty="0"/>
              <a:t>2. Common Symptoms &amp; Signs :</a:t>
            </a:r>
            <a:r>
              <a:rPr lang="en-US" sz="2800" dirty="0"/>
              <a:t> </a:t>
            </a:r>
          </a:p>
          <a:p>
            <a:pPr marL="514350" indent="-514350">
              <a:buNone/>
            </a:pPr>
            <a:r>
              <a:rPr lang="en-US" sz="2800" dirty="0"/>
              <a:t>	A.  Prodromal Phase</a:t>
            </a:r>
          </a:p>
          <a:p>
            <a:pPr marL="514350" indent="-514350">
              <a:buNone/>
            </a:pPr>
            <a:r>
              <a:rPr lang="en-US" sz="2800" dirty="0"/>
              <a:t>		Increased tolerance</a:t>
            </a:r>
          </a:p>
          <a:p>
            <a:pPr marL="514350" indent="-514350">
              <a:buNone/>
            </a:pPr>
            <a:r>
              <a:rPr lang="en-US" sz="2800" dirty="0"/>
              <a:t>		Sneaking alcohol/drugs</a:t>
            </a:r>
          </a:p>
          <a:p>
            <a:pPr marL="514350" indent="-514350">
              <a:buNone/>
            </a:pPr>
            <a:r>
              <a:rPr lang="en-US" sz="2800" dirty="0"/>
              <a:t>		Temporary amnesia (black-outs)</a:t>
            </a:r>
          </a:p>
          <a:p>
            <a:pPr marL="514350" indent="-514350">
              <a:buNone/>
            </a:pPr>
            <a:r>
              <a:rPr lang="en-US" sz="2800" dirty="0"/>
              <a:t>		Preoccupation with drug use</a:t>
            </a:r>
          </a:p>
          <a:p>
            <a:pPr marL="514350" indent="-514350">
              <a:buNone/>
            </a:pPr>
            <a:r>
              <a:rPr lang="en-US" sz="2800" dirty="0"/>
              <a:t>		Avoids talking about personal use</a:t>
            </a:r>
          </a:p>
          <a:p>
            <a:pPr marL="514350" indent="-514350">
              <a:buNone/>
            </a:pPr>
            <a:r>
              <a:rPr lang="en-US" sz="2800" dirty="0"/>
              <a:t>		More frequent memory loss</a:t>
            </a:r>
          </a:p>
          <a:p>
            <a:pPr marL="514350" indent="-514350">
              <a:buNone/>
            </a:pP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if Suspected Substance Misuse:</a:t>
            </a:r>
          </a:p>
        </p:txBody>
      </p:sp>
      <p:sp>
        <p:nvSpPr>
          <p:cNvPr id="3" name="Content Placeholder 2"/>
          <p:cNvSpPr>
            <a:spLocks noGrp="1"/>
          </p:cNvSpPr>
          <p:nvPr>
            <p:ph idx="1"/>
          </p:nvPr>
        </p:nvSpPr>
        <p:spPr>
          <a:xfrm>
            <a:off x="2544607" y="1951463"/>
            <a:ext cx="8915400" cy="4672361"/>
          </a:xfrm>
        </p:spPr>
        <p:txBody>
          <a:bodyPr>
            <a:normAutofit/>
          </a:bodyPr>
          <a:lstStyle/>
          <a:p>
            <a:pPr marL="514350" indent="-514350">
              <a:buNone/>
            </a:pPr>
            <a:r>
              <a:rPr lang="en-US" sz="2800" b="1" dirty="0"/>
              <a:t>2. Common Symptoms :</a:t>
            </a:r>
            <a:r>
              <a:rPr lang="en-US" sz="2800" dirty="0"/>
              <a:t> </a:t>
            </a:r>
          </a:p>
          <a:p>
            <a:pPr marL="514350" indent="-514350">
              <a:buNone/>
            </a:pPr>
            <a:r>
              <a:rPr lang="en-US" sz="2800" dirty="0"/>
              <a:t>	B.  Crucial or basic Phase</a:t>
            </a:r>
          </a:p>
          <a:p>
            <a:pPr marL="514350" indent="-514350">
              <a:buNone/>
            </a:pPr>
            <a:r>
              <a:rPr lang="en-US" sz="2800" dirty="0"/>
              <a:t>		Time lost from work or school</a:t>
            </a:r>
          </a:p>
          <a:p>
            <a:pPr marL="514350" indent="-514350">
              <a:buNone/>
            </a:pPr>
            <a:r>
              <a:rPr lang="en-US" sz="2800" dirty="0"/>
              <a:t>		Alibis</a:t>
            </a:r>
          </a:p>
          <a:p>
            <a:pPr marL="514350" indent="-514350">
              <a:buNone/>
            </a:pPr>
            <a:r>
              <a:rPr lang="en-US" sz="2800" dirty="0"/>
              <a:t>		Increased extravagance</a:t>
            </a:r>
          </a:p>
          <a:p>
            <a:pPr marL="514350" indent="-514350">
              <a:buNone/>
            </a:pPr>
            <a:r>
              <a:rPr lang="en-US" sz="2800" dirty="0"/>
              <a:t>		Aggressive or abusive behavior</a:t>
            </a:r>
          </a:p>
          <a:p>
            <a:pPr marL="514350" indent="-514350">
              <a:buNone/>
            </a:pPr>
            <a:r>
              <a:rPr lang="en-US" sz="2800" dirty="0"/>
              <a:t>		Persistent remorse</a:t>
            </a:r>
          </a:p>
          <a:p>
            <a:pPr marL="514350" indent="-514350">
              <a:buNone/>
            </a:pPr>
            <a:r>
              <a:rPr lang="en-US" sz="2800" dirty="0"/>
              <a:t>		Periodic abstinence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if Suspected Substance Misuse:</a:t>
            </a:r>
          </a:p>
        </p:txBody>
      </p:sp>
      <p:sp>
        <p:nvSpPr>
          <p:cNvPr id="3" name="Content Placeholder 2"/>
          <p:cNvSpPr>
            <a:spLocks noGrp="1"/>
          </p:cNvSpPr>
          <p:nvPr>
            <p:ph idx="1"/>
          </p:nvPr>
        </p:nvSpPr>
        <p:spPr>
          <a:xfrm>
            <a:off x="2040674" y="1951463"/>
            <a:ext cx="9891132" cy="4672361"/>
          </a:xfrm>
        </p:spPr>
        <p:txBody>
          <a:bodyPr>
            <a:normAutofit/>
          </a:bodyPr>
          <a:lstStyle/>
          <a:p>
            <a:pPr marL="514350" indent="-514350">
              <a:buNone/>
            </a:pPr>
            <a:r>
              <a:rPr lang="en-US" sz="2800" b="1" dirty="0"/>
              <a:t>2. Common Symptoms :</a:t>
            </a:r>
            <a:r>
              <a:rPr lang="en-US" sz="2800" dirty="0"/>
              <a:t> </a:t>
            </a:r>
          </a:p>
          <a:p>
            <a:pPr marL="514350" indent="-514350">
              <a:buNone/>
            </a:pPr>
            <a:r>
              <a:rPr lang="en-US" sz="2800" dirty="0"/>
              <a:t>	B.  Crucial or basic Phase…continued</a:t>
            </a:r>
          </a:p>
          <a:p>
            <a:pPr marL="514350" indent="-514350">
              <a:buNone/>
            </a:pPr>
            <a:r>
              <a:rPr lang="en-US" sz="2800" dirty="0"/>
              <a:t>		Losing or changing friends</a:t>
            </a:r>
          </a:p>
          <a:p>
            <a:pPr marL="514350" indent="-514350">
              <a:buNone/>
            </a:pPr>
            <a:r>
              <a:rPr lang="en-US" sz="2800" dirty="0"/>
              <a:t>		Losing clients or positions/jobs</a:t>
            </a:r>
          </a:p>
          <a:p>
            <a:pPr marL="514350" indent="-514350">
              <a:buNone/>
            </a:pPr>
            <a:r>
              <a:rPr lang="en-US" sz="2800" dirty="0"/>
              <a:t>		Persistent Resentment</a:t>
            </a:r>
          </a:p>
          <a:p>
            <a:pPr marL="514350" indent="-514350">
              <a:buNone/>
            </a:pPr>
            <a:r>
              <a:rPr lang="en-US" sz="2800" dirty="0"/>
              <a:t>		Diminished self-care and unhealthy appearance</a:t>
            </a:r>
          </a:p>
          <a:p>
            <a:pPr marL="514350" indent="-514350">
              <a:buNone/>
            </a:pPr>
            <a:r>
              <a:rPr lang="en-US" sz="2800" dirty="0"/>
              <a:t>		Slovenly dressed (sunglasses at inappropriate times</a:t>
            </a:r>
          </a:p>
          <a:p>
            <a:pPr marL="514350" indent="-514350">
              <a:buNone/>
            </a:pPr>
            <a:r>
              <a:rPr lang="en-US" sz="2800" dirty="0"/>
              <a:t>		Borrowing  money (or theft) to buy drugs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if Suspected Substance Misuse:</a:t>
            </a:r>
          </a:p>
        </p:txBody>
      </p:sp>
      <p:sp>
        <p:nvSpPr>
          <p:cNvPr id="3" name="Content Placeholder 2"/>
          <p:cNvSpPr>
            <a:spLocks noGrp="1"/>
          </p:cNvSpPr>
          <p:nvPr>
            <p:ph idx="1"/>
          </p:nvPr>
        </p:nvSpPr>
        <p:spPr>
          <a:xfrm>
            <a:off x="2040674" y="1951463"/>
            <a:ext cx="9891132" cy="4672361"/>
          </a:xfrm>
        </p:spPr>
        <p:txBody>
          <a:bodyPr>
            <a:normAutofit/>
          </a:bodyPr>
          <a:lstStyle/>
          <a:p>
            <a:pPr marL="514350" indent="-514350">
              <a:buNone/>
            </a:pPr>
            <a:r>
              <a:rPr lang="en-US" sz="2800" b="1" dirty="0"/>
              <a:t>2. Common Symptoms :</a:t>
            </a:r>
            <a:r>
              <a:rPr lang="en-US" sz="2800" dirty="0"/>
              <a:t> </a:t>
            </a:r>
          </a:p>
          <a:p>
            <a:pPr marL="514350" indent="-514350">
              <a:buNone/>
            </a:pPr>
            <a:r>
              <a:rPr lang="en-US" sz="2800" dirty="0"/>
              <a:t>	B.  Crucial or basic Phase…continued</a:t>
            </a:r>
          </a:p>
          <a:p>
            <a:pPr marL="514350" indent="-514350">
              <a:buNone/>
            </a:pPr>
            <a:r>
              <a:rPr lang="en-US" sz="2800" dirty="0"/>
              <a:t>		Escape: geographic, psychological or social</a:t>
            </a:r>
          </a:p>
          <a:p>
            <a:pPr marL="514350" indent="-514350">
              <a:buNone/>
            </a:pPr>
            <a:r>
              <a:rPr lang="en-US" sz="2800" dirty="0"/>
              <a:t>		Protecting supply</a:t>
            </a:r>
          </a:p>
          <a:p>
            <a:pPr marL="514350" indent="-514350">
              <a:buNone/>
            </a:pPr>
            <a:r>
              <a:rPr lang="en-US" sz="2800" dirty="0"/>
              <a:t>		Morning use of drugs or alcohol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4537"/>
            <a:ext cx="8911687" cy="1204331"/>
          </a:xfrm>
        </p:spPr>
        <p:txBody>
          <a:bodyPr/>
          <a:lstStyle/>
          <a:p>
            <a:r>
              <a:rPr lang="en-US" dirty="0"/>
              <a:t>Assessment if Suspected Substance Misuse:</a:t>
            </a:r>
          </a:p>
        </p:txBody>
      </p:sp>
      <p:sp>
        <p:nvSpPr>
          <p:cNvPr id="3" name="Content Placeholder 2"/>
          <p:cNvSpPr>
            <a:spLocks noGrp="1"/>
          </p:cNvSpPr>
          <p:nvPr>
            <p:ph idx="1"/>
          </p:nvPr>
        </p:nvSpPr>
        <p:spPr>
          <a:xfrm>
            <a:off x="2040674" y="1505415"/>
            <a:ext cx="9891132" cy="5118409"/>
          </a:xfrm>
        </p:spPr>
        <p:txBody>
          <a:bodyPr>
            <a:normAutofit/>
          </a:bodyPr>
          <a:lstStyle/>
          <a:p>
            <a:pPr marL="514350" indent="-514350">
              <a:buNone/>
            </a:pPr>
            <a:r>
              <a:rPr lang="en-US" sz="2800" b="1" dirty="0"/>
              <a:t>2. Common Symptoms :</a:t>
            </a:r>
            <a:r>
              <a:rPr lang="en-US" sz="2800" dirty="0"/>
              <a:t> </a:t>
            </a:r>
          </a:p>
          <a:p>
            <a:pPr marL="514350" indent="-514350">
              <a:buNone/>
            </a:pPr>
            <a:r>
              <a:rPr lang="en-US" sz="2800" dirty="0"/>
              <a:t>	C.  Chronic Phase</a:t>
            </a:r>
          </a:p>
          <a:p>
            <a:pPr marL="514350" indent="-514350">
              <a:buNone/>
            </a:pPr>
            <a:r>
              <a:rPr lang="en-US" sz="2800" dirty="0"/>
              <a:t>		More-or-less continuous use over 10 hour period</a:t>
            </a:r>
          </a:p>
          <a:p>
            <a:pPr marL="514350" indent="-514350">
              <a:buNone/>
            </a:pPr>
            <a:r>
              <a:rPr lang="en-US" sz="2800" dirty="0"/>
              <a:t>		Ethical deterioration</a:t>
            </a:r>
          </a:p>
          <a:p>
            <a:pPr marL="514350" indent="-514350">
              <a:buNone/>
            </a:pPr>
            <a:r>
              <a:rPr lang="en-US" sz="2800" dirty="0"/>
              <a:t>		Decreased tolerance</a:t>
            </a:r>
          </a:p>
          <a:p>
            <a:pPr marL="514350" indent="-514350">
              <a:buNone/>
            </a:pPr>
            <a:r>
              <a:rPr lang="en-US" sz="2800" dirty="0"/>
              <a:t>		Sleeping at inappropriate times</a:t>
            </a:r>
          </a:p>
          <a:p>
            <a:pPr marL="514350" indent="-514350">
              <a:buNone/>
            </a:pPr>
            <a:r>
              <a:rPr lang="en-US" sz="2800" dirty="0"/>
              <a:t>		Indefinable fears</a:t>
            </a:r>
          </a:p>
          <a:p>
            <a:pPr marL="514350" indent="-514350">
              <a:buNone/>
            </a:pPr>
            <a:r>
              <a:rPr lang="en-US" sz="2800" dirty="0"/>
              <a:t>		Tangential of incoherent speech</a:t>
            </a:r>
          </a:p>
          <a:p>
            <a:pPr marL="514350" indent="-514350">
              <a:buNone/>
            </a:pPr>
            <a:r>
              <a:rPr lang="en-US" sz="2800" dirty="0"/>
              <a:t>		Tremors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LiveText Assignment 1:</a:t>
            </a:r>
            <a:br>
              <a:rPr lang="en-US" dirty="0"/>
            </a:br>
            <a:r>
              <a:rPr lang="en-US" dirty="0"/>
              <a:t>Goal  &amp; Objective for Major Depression</a:t>
            </a:r>
          </a:p>
        </p:txBody>
      </p:sp>
      <p:sp>
        <p:nvSpPr>
          <p:cNvPr id="3" name="Content Placeholder 2"/>
          <p:cNvSpPr>
            <a:spLocks noGrp="1"/>
          </p:cNvSpPr>
          <p:nvPr>
            <p:ph idx="1"/>
          </p:nvPr>
        </p:nvSpPr>
        <p:spPr>
          <a:xfrm>
            <a:off x="2589212" y="2133600"/>
            <a:ext cx="8915400" cy="4175760"/>
          </a:xfrm>
        </p:spPr>
        <p:txBody>
          <a:bodyPr>
            <a:normAutofit/>
          </a:bodyPr>
          <a:lstStyle/>
          <a:p>
            <a:r>
              <a:rPr lang="en-US" dirty="0"/>
              <a:t>Goal 1:  	Patient will report a reduction in depressive symptoms as measured by a BDI score &lt;15 for two consecutive weeks (2 months).</a:t>
            </a:r>
          </a:p>
          <a:p>
            <a:endParaRPr lang="en-US" dirty="0"/>
          </a:p>
          <a:p>
            <a:r>
              <a:rPr lang="en-US" dirty="0"/>
              <a:t>Objective:  The patient will learn 2 CBT techniques to reframe depressive thoughts and will report utilizing these techniques at least twice in their environment (30 days).</a:t>
            </a:r>
          </a:p>
          <a:p>
            <a:endParaRPr lang="en-US" dirty="0"/>
          </a:p>
          <a:p>
            <a:r>
              <a:rPr lang="en-US" dirty="0"/>
              <a:t>Goal 2: 	Patient will improve functioning at school by completing 80 % of her home work assignments with at least 70 % accuracy (30 days)</a:t>
            </a:r>
          </a:p>
          <a:p>
            <a:endParaRPr lang="en-US" dirty="0"/>
          </a:p>
          <a:p>
            <a:r>
              <a:rPr lang="en-US" dirty="0"/>
              <a:t>Objective:  Patient will be taught behavioral homework strategies and will schedule at least 60 minute study period each school day (30 days).</a:t>
            </a:r>
          </a:p>
        </p:txBody>
      </p:sp>
    </p:spTree>
    <p:extLst>
      <p:ext uri="{BB962C8B-B14F-4D97-AF65-F5344CB8AC3E}">
        <p14:creationId xmlns:p14="http://schemas.microsoft.com/office/powerpoint/2010/main" val="217527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578391"/>
            <a:ext cx="8911687" cy="45719"/>
          </a:xfrm>
        </p:spPr>
        <p:txBody>
          <a:bodyPr>
            <a:normAutofit fontScale="90000"/>
          </a:bodyPr>
          <a:lstStyle/>
          <a:p>
            <a:endParaRPr lang="en-US" dirty="0"/>
          </a:p>
        </p:txBody>
      </p:sp>
      <p:pic>
        <p:nvPicPr>
          <p:cNvPr id="4" name="Content Placeholder 3" descr="SCAN1028.JPG"/>
          <p:cNvPicPr>
            <a:picLocks noGrp="1" noChangeAspect="1"/>
          </p:cNvPicPr>
          <p:nvPr>
            <p:ph idx="1"/>
          </p:nvPr>
        </p:nvPicPr>
        <p:blipFill>
          <a:blip r:embed="rId2"/>
          <a:stretch>
            <a:fillRect/>
          </a:stretch>
        </p:blipFill>
        <p:spPr>
          <a:xfrm>
            <a:off x="3243009" y="1"/>
            <a:ext cx="7607808"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4537"/>
            <a:ext cx="8911687" cy="1204331"/>
          </a:xfrm>
        </p:spPr>
        <p:txBody>
          <a:bodyPr/>
          <a:lstStyle/>
          <a:p>
            <a:r>
              <a:rPr lang="en-US" dirty="0"/>
              <a:t>Assessment if Suspected Substance Misuse:</a:t>
            </a:r>
          </a:p>
        </p:txBody>
      </p:sp>
      <p:sp>
        <p:nvSpPr>
          <p:cNvPr id="3" name="Content Placeholder 2"/>
          <p:cNvSpPr>
            <a:spLocks noGrp="1"/>
          </p:cNvSpPr>
          <p:nvPr>
            <p:ph idx="1"/>
          </p:nvPr>
        </p:nvSpPr>
        <p:spPr>
          <a:xfrm>
            <a:off x="2040674" y="2152184"/>
            <a:ext cx="9891132" cy="4471639"/>
          </a:xfrm>
        </p:spPr>
        <p:txBody>
          <a:bodyPr>
            <a:normAutofit/>
          </a:bodyPr>
          <a:lstStyle/>
          <a:p>
            <a:pPr marL="514350" indent="-514350">
              <a:buNone/>
            </a:pPr>
            <a:r>
              <a:rPr lang="en-US" sz="2800" b="1" dirty="0"/>
              <a:t>3.  Physical Examination :</a:t>
            </a:r>
            <a:r>
              <a:rPr lang="en-US" sz="2800" dirty="0"/>
              <a:t> </a:t>
            </a:r>
          </a:p>
          <a:p>
            <a:pPr marL="514350" indent="-514350">
              <a:buNone/>
            </a:pPr>
            <a:r>
              <a:rPr lang="en-US" sz="2800" dirty="0"/>
              <a:t>	Physical signs: Marks, Nose, Pupils, Signs of intoxication or withdrawal</a:t>
            </a:r>
          </a:p>
          <a:p>
            <a:pPr marL="514350" indent="-514350">
              <a:buNone/>
            </a:pPr>
            <a:endParaRPr lang="en-US" sz="2800" dirty="0"/>
          </a:p>
          <a:p>
            <a:pPr marL="514350" indent="-514350">
              <a:buNone/>
            </a:pPr>
            <a:r>
              <a:rPr lang="en-US" sz="2800" dirty="0"/>
              <a:t>	Laboratory Examination: Urine screen, Serum levels, Liver and renal functions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266"/>
          </a:xfrm>
        </p:spPr>
        <p:txBody>
          <a:bodyPr>
            <a:normAutofit fontScale="90000"/>
          </a:bodyPr>
          <a:lstStyle/>
          <a:p>
            <a:endParaRPr lang="en-US" dirty="0"/>
          </a:p>
        </p:txBody>
      </p:sp>
      <p:pic>
        <p:nvPicPr>
          <p:cNvPr id="4" name="Content Placeholder 3" descr="SCAN1030.JPG"/>
          <p:cNvPicPr>
            <a:picLocks noGrp="1" noChangeAspect="1"/>
          </p:cNvPicPr>
          <p:nvPr>
            <p:ph idx="1"/>
          </p:nvPr>
        </p:nvPicPr>
        <p:blipFill>
          <a:blip r:embed="rId2"/>
          <a:stretch>
            <a:fillRect/>
          </a:stretch>
        </p:blipFill>
        <p:spPr>
          <a:xfrm>
            <a:off x="2866514" y="0"/>
            <a:ext cx="8937982" cy="767714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Interventions</a:t>
            </a:r>
          </a:p>
        </p:txBody>
      </p:sp>
      <p:sp>
        <p:nvSpPr>
          <p:cNvPr id="3" name="Content Placeholder 2"/>
          <p:cNvSpPr>
            <a:spLocks noGrp="1"/>
          </p:cNvSpPr>
          <p:nvPr>
            <p:ph idx="1"/>
          </p:nvPr>
        </p:nvSpPr>
        <p:spPr>
          <a:xfrm>
            <a:off x="2589212" y="1493133"/>
            <a:ext cx="8915400" cy="4896092"/>
          </a:xfrm>
        </p:spPr>
        <p:txBody>
          <a:bodyPr>
            <a:normAutofit lnSpcReduction="10000"/>
          </a:bodyPr>
          <a:lstStyle/>
          <a:p>
            <a:r>
              <a:rPr lang="en-US" sz="3200" dirty="0"/>
              <a:t>Patient Care:  The primary goal is Abstinence.  Secondary is to address the “needs” that the addiction “fulfilled” as well as secondary mental  health issues.</a:t>
            </a:r>
          </a:p>
          <a:p>
            <a:pPr>
              <a:buNone/>
            </a:pPr>
            <a:endParaRPr lang="en-US" sz="3200" dirty="0"/>
          </a:p>
          <a:p>
            <a:r>
              <a:rPr lang="en-US" sz="3200" dirty="0"/>
              <a:t>Patient After-Care: Support groups or programs such as AA or NA and assignment of a Sponsor and development of a Relapse Prevention Plan.</a:t>
            </a:r>
          </a:p>
          <a:p>
            <a:pPr>
              <a:buNone/>
            </a:pP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68FC-FC40-4F12-9A85-81E524A262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FC04B1-FE3C-40D5-9355-AC0142FC6F0E}"/>
              </a:ext>
            </a:extLst>
          </p:cNvPr>
          <p:cNvPicPr>
            <a:picLocks noGrp="1" noChangeAspect="1"/>
          </p:cNvPicPr>
          <p:nvPr>
            <p:ph idx="1"/>
          </p:nvPr>
        </p:nvPicPr>
        <p:blipFill>
          <a:blip r:embed="rId2"/>
          <a:stretch>
            <a:fillRect/>
          </a:stretch>
        </p:blipFill>
        <p:spPr>
          <a:xfrm>
            <a:off x="2440357" y="-1"/>
            <a:ext cx="8893949" cy="6872059"/>
          </a:xfrm>
        </p:spPr>
      </p:pic>
    </p:spTree>
    <p:extLst>
      <p:ext uri="{BB962C8B-B14F-4D97-AF65-F5344CB8AC3E}">
        <p14:creationId xmlns:p14="http://schemas.microsoft.com/office/powerpoint/2010/main" val="124523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xSuccessgif.gif"/>
          <p:cNvPicPr>
            <a:picLocks noGrp="1" noChangeAspect="1"/>
          </p:cNvPicPr>
          <p:nvPr>
            <p:ph idx="1"/>
          </p:nvPr>
        </p:nvPicPr>
        <p:blipFill>
          <a:blip r:embed="rId2"/>
          <a:stretch>
            <a:fillRect/>
          </a:stretch>
        </p:blipFill>
        <p:spPr>
          <a:xfrm>
            <a:off x="0" y="10633"/>
            <a:ext cx="12192000" cy="6858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dividual-needs-for-substance-abuse-treatment.png"/>
          <p:cNvPicPr>
            <a:picLocks noGrp="1" noChangeAspect="1"/>
          </p:cNvPicPr>
          <p:nvPr>
            <p:ph idx="1"/>
          </p:nvPr>
        </p:nvPicPr>
        <p:blipFill>
          <a:blip r:embed="rId2"/>
          <a:stretch>
            <a:fillRect/>
          </a:stretch>
        </p:blipFill>
        <p:spPr>
          <a:xfrm>
            <a:off x="3352800" y="226533"/>
            <a:ext cx="7981949" cy="663146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rugTx-19.gif"/>
          <p:cNvPicPr>
            <a:picLocks noGrp="1" noChangeAspect="1"/>
          </p:cNvPicPr>
          <p:nvPr>
            <p:ph idx="1"/>
          </p:nvPr>
        </p:nvPicPr>
        <p:blipFill>
          <a:blip r:embed="rId2"/>
          <a:stretch>
            <a:fillRect/>
          </a:stretch>
        </p:blipFill>
        <p:spPr>
          <a:xfrm>
            <a:off x="1524000" y="0"/>
            <a:ext cx="9144000"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1724"/>
          </a:xfrm>
        </p:spPr>
        <p:txBody>
          <a:bodyPr/>
          <a:lstStyle/>
          <a:p>
            <a:r>
              <a:rPr lang="en-US" dirty="0"/>
              <a:t>MAT: Medication Assisted Treatment</a:t>
            </a:r>
          </a:p>
        </p:txBody>
      </p:sp>
      <p:sp>
        <p:nvSpPr>
          <p:cNvPr id="3" name="Content Placeholder 2"/>
          <p:cNvSpPr>
            <a:spLocks noGrp="1"/>
          </p:cNvSpPr>
          <p:nvPr>
            <p:ph idx="1"/>
          </p:nvPr>
        </p:nvSpPr>
        <p:spPr>
          <a:xfrm>
            <a:off x="2589212" y="1450428"/>
            <a:ext cx="8915400" cy="5129048"/>
          </a:xfrm>
        </p:spPr>
        <p:txBody>
          <a:bodyPr>
            <a:normAutofit lnSpcReduction="10000"/>
          </a:bodyPr>
          <a:lstStyle/>
          <a:p>
            <a:r>
              <a:rPr lang="en-US" sz="2800" dirty="0"/>
              <a:t>Methadone, </a:t>
            </a:r>
            <a:r>
              <a:rPr lang="en-US" sz="2800" dirty="0" err="1"/>
              <a:t>Buprenorphrine</a:t>
            </a:r>
            <a:r>
              <a:rPr lang="en-US" sz="2800" dirty="0"/>
              <a:t>, </a:t>
            </a:r>
            <a:r>
              <a:rPr lang="en-US" sz="2800" dirty="0" err="1"/>
              <a:t>Naltrexon</a:t>
            </a:r>
            <a:endParaRPr lang="en-US" sz="2800" dirty="0"/>
          </a:p>
          <a:p>
            <a:r>
              <a:rPr lang="en-US" sz="2800" dirty="0"/>
              <a:t>Psychosocial Treatments:</a:t>
            </a:r>
          </a:p>
          <a:p>
            <a:pPr lvl="1"/>
            <a:r>
              <a:rPr lang="en-US" sz="2600" dirty="0"/>
              <a:t>Modify underlying behaviors that may lead to abuse of opioids.</a:t>
            </a:r>
          </a:p>
          <a:p>
            <a:pPr lvl="1"/>
            <a:r>
              <a:rPr lang="en-US" sz="2600" dirty="0"/>
              <a:t>Encourage adherence to their prescribed medications.</a:t>
            </a:r>
          </a:p>
          <a:p>
            <a:pPr lvl="1"/>
            <a:r>
              <a:rPr lang="en-US" sz="2600" dirty="0"/>
              <a:t>Treat comorbid psychiatric disorders.</a:t>
            </a:r>
          </a:p>
          <a:p>
            <a:pPr lvl="1"/>
            <a:r>
              <a:rPr lang="en-US" sz="2600" dirty="0"/>
              <a:t>Referrals to community based services.</a:t>
            </a:r>
          </a:p>
          <a:p>
            <a:pPr lvl="1"/>
            <a:r>
              <a:rPr lang="en-US" sz="2600" dirty="0"/>
              <a:t>Individual &amp; Group therapy (CBT based)</a:t>
            </a:r>
          </a:p>
          <a:p>
            <a:pPr lvl="1"/>
            <a:r>
              <a:rPr lang="en-US" sz="2600" dirty="0"/>
              <a:t>Connect with family support systems &amp; family therapy services.</a:t>
            </a:r>
          </a:p>
          <a:p>
            <a:pPr lvl="1"/>
            <a:endParaRPr lang="en-US" sz="2600" dirty="0"/>
          </a:p>
        </p:txBody>
      </p:sp>
    </p:spTree>
    <p:extLst>
      <p:ext uri="{BB962C8B-B14F-4D97-AF65-F5344CB8AC3E}">
        <p14:creationId xmlns:p14="http://schemas.microsoft.com/office/powerpoint/2010/main" val="398784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10704"/>
          </a:xfrm>
        </p:spPr>
        <p:txBody>
          <a:bodyPr/>
          <a:lstStyle/>
          <a:p>
            <a:r>
              <a:rPr lang="en-US" sz="2800" dirty="0"/>
              <a:t>MAT continued:</a:t>
            </a:r>
          </a:p>
        </p:txBody>
      </p:sp>
      <p:sp>
        <p:nvSpPr>
          <p:cNvPr id="3" name="Content Placeholder 2"/>
          <p:cNvSpPr>
            <a:spLocks noGrp="1"/>
          </p:cNvSpPr>
          <p:nvPr>
            <p:ph idx="1"/>
          </p:nvPr>
        </p:nvSpPr>
        <p:spPr>
          <a:xfrm>
            <a:off x="2589212" y="1587062"/>
            <a:ext cx="8915400" cy="4324160"/>
          </a:xfrm>
        </p:spPr>
        <p:txBody>
          <a:bodyPr>
            <a:normAutofit/>
          </a:bodyPr>
          <a:lstStyle/>
          <a:p>
            <a:r>
              <a:rPr lang="en-US" sz="2800" dirty="0"/>
              <a:t>Contingency Management, use of behavior modification and token economy for compliance with treatment interventions</a:t>
            </a:r>
          </a:p>
          <a:p>
            <a:r>
              <a:rPr lang="en-US" sz="2800" dirty="0"/>
              <a:t>Relapse Prevention Planning.</a:t>
            </a:r>
          </a:p>
          <a:p>
            <a:r>
              <a:rPr lang="en-US" sz="2800" dirty="0"/>
              <a:t>Mutual help groups/support groups (NA or similar 12-step recovery programs)</a:t>
            </a:r>
          </a:p>
        </p:txBody>
      </p:sp>
    </p:spTree>
    <p:extLst>
      <p:ext uri="{BB962C8B-B14F-4D97-AF65-F5344CB8AC3E}">
        <p14:creationId xmlns:p14="http://schemas.microsoft.com/office/powerpoint/2010/main" val="408297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“Substance”</a:t>
            </a:r>
          </a:p>
        </p:txBody>
      </p:sp>
      <p:sp>
        <p:nvSpPr>
          <p:cNvPr id="3" name="Content Placeholder 2"/>
          <p:cNvSpPr>
            <a:spLocks noGrp="1"/>
          </p:cNvSpPr>
          <p:nvPr>
            <p:ph idx="1"/>
          </p:nvPr>
        </p:nvSpPr>
        <p:spPr>
          <a:xfrm>
            <a:off x="2589212" y="1851102"/>
            <a:ext cx="8915400" cy="4060120"/>
          </a:xfrm>
        </p:spPr>
        <p:txBody>
          <a:bodyPr>
            <a:noAutofit/>
          </a:bodyPr>
          <a:lstStyle/>
          <a:p>
            <a:r>
              <a:rPr lang="en-US" sz="3200" dirty="0"/>
              <a:t>Substance is a general term encompassing alcohol, recreational drugs, and medications. Substance, Chemical, and Drugs are employed interchangeably.  Nonpsychoactive drugs (e.g., insulin) are also abused, but the DSM-5 focuses on psychoactive substances.  The terms Misuse and Abuse are also interchangeable.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Interventions</a:t>
            </a:r>
          </a:p>
        </p:txBody>
      </p:sp>
      <p:sp>
        <p:nvSpPr>
          <p:cNvPr id="3" name="Content Placeholder 2"/>
          <p:cNvSpPr>
            <a:spLocks noGrp="1"/>
          </p:cNvSpPr>
          <p:nvPr>
            <p:ph idx="1"/>
          </p:nvPr>
        </p:nvSpPr>
        <p:spPr>
          <a:xfrm>
            <a:off x="2589211" y="1493132"/>
            <a:ext cx="9376047" cy="5164145"/>
          </a:xfrm>
        </p:spPr>
        <p:txBody>
          <a:bodyPr>
            <a:normAutofit/>
          </a:bodyPr>
          <a:lstStyle/>
          <a:p>
            <a:r>
              <a:rPr lang="en-US" sz="3200" dirty="0"/>
              <a:t>Family Counseling: Supportive and help to develop Behavioral Interventions for the patient in the home to ensure sobriety.</a:t>
            </a:r>
          </a:p>
          <a:p>
            <a:r>
              <a:rPr lang="en-US" sz="3200" dirty="0"/>
              <a:t>Vocational Training, Placement, and Supportive Services.</a:t>
            </a:r>
          </a:p>
          <a:p>
            <a:r>
              <a:rPr lang="en-US" sz="3200" dirty="0"/>
              <a:t>Social-economic Assistance and Benefits.</a:t>
            </a:r>
          </a:p>
          <a:p>
            <a:r>
              <a:rPr lang="en-US" sz="3200" dirty="0"/>
              <a:t>Assist &amp; Support Legal Obligations/ Requirements.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Awareness and Planning</a:t>
            </a:r>
          </a:p>
        </p:txBody>
      </p:sp>
      <p:sp>
        <p:nvSpPr>
          <p:cNvPr id="3" name="Content Placeholder 2"/>
          <p:cNvSpPr>
            <a:spLocks noGrp="1"/>
          </p:cNvSpPr>
          <p:nvPr>
            <p:ph idx="1"/>
          </p:nvPr>
        </p:nvSpPr>
        <p:spPr>
          <a:xfrm>
            <a:off x="2589211" y="1655181"/>
            <a:ext cx="9147517" cy="4791918"/>
          </a:xfrm>
        </p:spPr>
        <p:txBody>
          <a:bodyPr>
            <a:normAutofit/>
          </a:bodyPr>
          <a:lstStyle/>
          <a:p>
            <a:r>
              <a:rPr lang="en-US" sz="3600" dirty="0"/>
              <a:t>Removable of risk conditions such as: alcohol use, poor nutrition, exposure to toxins (cleaners), falls, wandering, stoves/ovens, self medication/over medication, and “noncompliance” with medications.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Psychotropic Medications</a:t>
            </a:r>
          </a:p>
        </p:txBody>
      </p:sp>
      <p:sp>
        <p:nvSpPr>
          <p:cNvPr id="3" name="Content Placeholder 2"/>
          <p:cNvSpPr>
            <a:spLocks noGrp="1"/>
          </p:cNvSpPr>
          <p:nvPr>
            <p:ph idx="1"/>
          </p:nvPr>
        </p:nvSpPr>
        <p:spPr/>
        <p:txBody>
          <a:bodyPr>
            <a:normAutofit/>
          </a:bodyPr>
          <a:lstStyle/>
          <a:p>
            <a:r>
              <a:rPr lang="en-US" sz="3200" dirty="0"/>
              <a:t>Anti-Abuse or Antagonist Therapy</a:t>
            </a:r>
          </a:p>
          <a:p>
            <a:r>
              <a:rPr lang="en-US" sz="3200" dirty="0"/>
              <a:t>Methadone, Suboxone, Naltrexone, Vivitrol Maintenance Therapies.</a:t>
            </a:r>
          </a:p>
          <a:p>
            <a:r>
              <a:rPr lang="en-US" sz="3200" dirty="0"/>
              <a:t>Psychotropic Medications for other mental disorders.</a:t>
            </a:r>
          </a:p>
          <a:p>
            <a:r>
              <a:rPr lang="en-US" sz="3200" dirty="0"/>
              <a:t>Medications to manage Withdrawal.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544010"/>
            <a:ext cx="8911687" cy="80100"/>
          </a:xfrm>
        </p:spPr>
        <p:txBody>
          <a:bodyPr>
            <a:normAutofit fontScale="90000"/>
          </a:bodyPr>
          <a:lstStyle/>
          <a:p>
            <a:endParaRPr lang="en-US" dirty="0"/>
          </a:p>
        </p:txBody>
      </p:sp>
      <p:pic>
        <p:nvPicPr>
          <p:cNvPr id="4" name="Content Placeholder 3" descr="SCAN1032.JPG"/>
          <p:cNvPicPr>
            <a:picLocks noGrp="1" noChangeAspect="1"/>
          </p:cNvPicPr>
          <p:nvPr>
            <p:ph idx="1"/>
          </p:nvPr>
        </p:nvPicPr>
        <p:blipFill>
          <a:blip r:embed="rId2"/>
          <a:stretch>
            <a:fillRect/>
          </a:stretch>
        </p:blipFill>
        <p:spPr>
          <a:xfrm>
            <a:off x="0" y="58126"/>
            <a:ext cx="12192000" cy="78819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 for Substance Use Disorders</a:t>
            </a:r>
          </a:p>
        </p:txBody>
      </p:sp>
      <p:sp>
        <p:nvSpPr>
          <p:cNvPr id="3" name="Content Placeholder 2"/>
          <p:cNvSpPr>
            <a:spLocks noGrp="1"/>
          </p:cNvSpPr>
          <p:nvPr>
            <p:ph idx="1"/>
          </p:nvPr>
        </p:nvSpPr>
        <p:spPr>
          <a:xfrm>
            <a:off x="2395959" y="2133600"/>
            <a:ext cx="9583837" cy="3777622"/>
          </a:xfrm>
        </p:spPr>
        <p:txBody>
          <a:bodyPr>
            <a:normAutofit fontScale="92500"/>
          </a:bodyPr>
          <a:lstStyle/>
          <a:p>
            <a:r>
              <a:rPr lang="en-US" sz="3200" dirty="0"/>
              <a:t>Withdrawal Protocol</a:t>
            </a:r>
          </a:p>
          <a:p>
            <a:r>
              <a:rPr lang="en-US" sz="3200" dirty="0"/>
              <a:t>Increase in Secondary mental health symptoms</a:t>
            </a:r>
          </a:p>
          <a:p>
            <a:r>
              <a:rPr lang="en-US" sz="3200" dirty="0"/>
              <a:t>Suicide Precautions</a:t>
            </a:r>
          </a:p>
          <a:p>
            <a:r>
              <a:rPr lang="en-US" sz="3200" dirty="0"/>
              <a:t>Domestic Violence</a:t>
            </a:r>
          </a:p>
          <a:p>
            <a:r>
              <a:rPr lang="en-US" sz="3200" dirty="0"/>
              <a:t>Transfer to another Addiction</a:t>
            </a:r>
          </a:p>
          <a:p>
            <a:r>
              <a:rPr lang="en-US" sz="3200" dirty="0"/>
              <a:t>Medical/Health Concerns</a:t>
            </a:r>
          </a:p>
          <a:p>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578391"/>
            <a:ext cx="8911687" cy="45719"/>
          </a:xfrm>
        </p:spPr>
        <p:txBody>
          <a:bodyPr>
            <a:normAutofit fontScale="90000"/>
          </a:bodyPr>
          <a:lstStyle/>
          <a:p>
            <a:endParaRPr lang="en-US" dirty="0"/>
          </a:p>
        </p:txBody>
      </p:sp>
      <p:pic>
        <p:nvPicPr>
          <p:cNvPr id="4" name="Content Placeholder 3" descr="SCAN1031.JPG"/>
          <p:cNvPicPr>
            <a:picLocks noGrp="1" noChangeAspect="1"/>
          </p:cNvPicPr>
          <p:nvPr>
            <p:ph idx="1"/>
          </p:nvPr>
        </p:nvPicPr>
        <p:blipFill>
          <a:blip r:embed="rId2"/>
          <a:stretch>
            <a:fillRect/>
          </a:stretch>
        </p:blipFill>
        <p:spPr>
          <a:xfrm>
            <a:off x="0" y="-1"/>
            <a:ext cx="12192000" cy="685967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psetips.png"/>
          <p:cNvPicPr>
            <a:picLocks noGrp="1" noChangeAspect="1"/>
          </p:cNvPicPr>
          <p:nvPr>
            <p:ph idx="1"/>
          </p:nvPr>
        </p:nvPicPr>
        <p:blipFill>
          <a:blip r:embed="rId2"/>
          <a:stretch>
            <a:fillRect/>
          </a:stretch>
        </p:blipFill>
        <p:spPr>
          <a:xfrm>
            <a:off x="7250459" y="0"/>
            <a:ext cx="4941541" cy="6890956"/>
          </a:xfrm>
        </p:spPr>
      </p:pic>
      <p:pic>
        <p:nvPicPr>
          <p:cNvPr id="5" name="Picture 4" descr="Relapse-Prevention-Plan-Hamrah-web.jpg"/>
          <p:cNvPicPr>
            <a:picLocks noChangeAspect="1"/>
          </p:cNvPicPr>
          <p:nvPr/>
        </p:nvPicPr>
        <p:blipFill>
          <a:blip r:embed="rId3"/>
          <a:stretch>
            <a:fillRect/>
          </a:stretch>
        </p:blipFill>
        <p:spPr>
          <a:xfrm>
            <a:off x="305657" y="2824495"/>
            <a:ext cx="7076674" cy="3730418"/>
          </a:xfrm>
          <a:prstGeom prst="rect">
            <a:avLst/>
          </a:prstGeom>
        </p:spPr>
      </p:pic>
      <p:pic>
        <p:nvPicPr>
          <p:cNvPr id="6" name="Picture 5" descr="relapse.jpg"/>
          <p:cNvPicPr>
            <a:picLocks noChangeAspect="1"/>
          </p:cNvPicPr>
          <p:nvPr/>
        </p:nvPicPr>
        <p:blipFill>
          <a:blip r:embed="rId4"/>
          <a:stretch>
            <a:fillRect/>
          </a:stretch>
        </p:blipFill>
        <p:spPr>
          <a:xfrm>
            <a:off x="1757478" y="278345"/>
            <a:ext cx="4556773" cy="182785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pse prevention plan.png"/>
          <p:cNvPicPr>
            <a:picLocks noGrp="1" noChangeAspect="1"/>
          </p:cNvPicPr>
          <p:nvPr>
            <p:ph idx="1"/>
          </p:nvPr>
        </p:nvPicPr>
        <p:blipFill>
          <a:blip r:embed="rId2"/>
          <a:stretch>
            <a:fillRect/>
          </a:stretch>
        </p:blipFill>
        <p:spPr>
          <a:xfrm>
            <a:off x="154439" y="0"/>
            <a:ext cx="4917908" cy="6858000"/>
          </a:xfrm>
        </p:spPr>
      </p:pic>
      <p:pic>
        <p:nvPicPr>
          <p:cNvPr id="9" name="Picture 8" descr="Best-Ideas-of-Relapse-Prevention-Worksheets-For-Substance-Abuse-On-Summary-Sample-.jpg"/>
          <p:cNvPicPr>
            <a:picLocks noChangeAspect="1"/>
          </p:cNvPicPr>
          <p:nvPr/>
        </p:nvPicPr>
        <p:blipFill>
          <a:blip r:embed="rId3"/>
          <a:stretch>
            <a:fillRect/>
          </a:stretch>
        </p:blipFill>
        <p:spPr>
          <a:xfrm>
            <a:off x="6881801" y="568589"/>
            <a:ext cx="4132095" cy="563785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fter-a-Relapse-Hamrah-web.jpg"/>
          <p:cNvPicPr>
            <a:picLocks noGrp="1" noChangeAspect="1"/>
          </p:cNvPicPr>
          <p:nvPr>
            <p:ph idx="1"/>
          </p:nvPr>
        </p:nvPicPr>
        <p:blipFill>
          <a:blip r:embed="rId2"/>
          <a:stretch>
            <a:fillRect/>
          </a:stretch>
        </p:blipFill>
        <p:spPr>
          <a:xfrm>
            <a:off x="2417549" y="636998"/>
            <a:ext cx="9255765" cy="527578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steps.3.jpg"/>
          <p:cNvPicPr>
            <a:picLocks noGrp="1" noChangeAspect="1"/>
          </p:cNvPicPr>
          <p:nvPr>
            <p:ph idx="1"/>
          </p:nvPr>
        </p:nvPicPr>
        <p:blipFill>
          <a:blip r:embed="rId2"/>
          <a:stretch>
            <a:fillRect/>
          </a:stretch>
        </p:blipFill>
        <p:spPr>
          <a:xfrm>
            <a:off x="214028" y="0"/>
            <a:ext cx="6256358" cy="6647380"/>
          </a:xfrm>
        </p:spPr>
      </p:pic>
      <p:pic>
        <p:nvPicPr>
          <p:cNvPr id="5" name="Picture 4" descr="blank-element36.jpg"/>
          <p:cNvPicPr>
            <a:picLocks noChangeAspect="1"/>
          </p:cNvPicPr>
          <p:nvPr/>
        </p:nvPicPr>
        <p:blipFill>
          <a:blip r:embed="rId3"/>
          <a:stretch>
            <a:fillRect/>
          </a:stretch>
        </p:blipFill>
        <p:spPr>
          <a:xfrm>
            <a:off x="7026518" y="0"/>
            <a:ext cx="482643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ubstance-abuse-psychiatric-nursing-b-sc-n-ppt-7-638.jpg"/>
          <p:cNvPicPr>
            <a:picLocks noGrp="1" noChangeAspect="1"/>
          </p:cNvPicPr>
          <p:nvPr>
            <p:ph idx="1"/>
          </p:nvPr>
        </p:nvPicPr>
        <p:blipFill>
          <a:blip r:embed="rId2"/>
          <a:stretch>
            <a:fillRect/>
          </a:stretch>
        </p:blipFill>
        <p:spPr>
          <a:xfrm>
            <a:off x="2590800" y="0"/>
            <a:ext cx="9601200"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E3C7-7CED-439C-93DC-07F27552F517}"/>
              </a:ext>
            </a:extLst>
          </p:cNvPr>
          <p:cNvSpPr>
            <a:spLocks noGrp="1"/>
          </p:cNvSpPr>
          <p:nvPr>
            <p:ph type="title"/>
          </p:nvPr>
        </p:nvSpPr>
        <p:spPr/>
        <p:txBody>
          <a:bodyPr/>
          <a:lstStyle/>
          <a:p>
            <a:r>
              <a:rPr lang="en-US" dirty="0"/>
              <a:t>AA Treatment Outcomes ,2020</a:t>
            </a:r>
          </a:p>
        </p:txBody>
      </p:sp>
      <p:sp>
        <p:nvSpPr>
          <p:cNvPr id="3" name="Content Placeholder 2">
            <a:extLst>
              <a:ext uri="{FF2B5EF4-FFF2-40B4-BE49-F238E27FC236}">
                <a16:creationId xmlns:a16="http://schemas.microsoft.com/office/drawing/2014/main" id="{0AF5A3DD-74B8-45A5-AE67-D4A810B5B8F0}"/>
              </a:ext>
            </a:extLst>
          </p:cNvPr>
          <p:cNvSpPr>
            <a:spLocks noGrp="1"/>
          </p:cNvSpPr>
          <p:nvPr>
            <p:ph idx="1"/>
          </p:nvPr>
        </p:nvSpPr>
        <p:spPr/>
        <p:txBody>
          <a:bodyPr>
            <a:normAutofit lnSpcReduction="10000"/>
          </a:bodyPr>
          <a:lstStyle/>
          <a:p>
            <a:r>
              <a:rPr lang="en-US" sz="3200" dirty="0"/>
              <a:t>In 2006, a review of 8 studies utilizing AA program found mixed results with not enough evidence to judge the program.</a:t>
            </a:r>
          </a:p>
          <a:p>
            <a:r>
              <a:rPr lang="en-US" sz="3200" dirty="0"/>
              <a:t>Recent review of 27 studies including 10,565 participants found that AA not only helped people to stop drinking, but also demonstrated higher rates of sobriety than other treatments</a:t>
            </a:r>
            <a:r>
              <a:rPr lang="en-US" sz="3200"/>
              <a:t>, including CBT.</a:t>
            </a:r>
            <a:endParaRPr lang="en-US" sz="3200" dirty="0"/>
          </a:p>
        </p:txBody>
      </p:sp>
    </p:spTree>
    <p:extLst>
      <p:ext uri="{BB962C8B-B14F-4D97-AF65-F5344CB8AC3E}">
        <p14:creationId xmlns:p14="http://schemas.microsoft.com/office/powerpoint/2010/main" val="218576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DF65-4590-4357-B2B8-E0D7D6A32DF7}"/>
              </a:ext>
            </a:extLst>
          </p:cNvPr>
          <p:cNvSpPr>
            <a:spLocks noGrp="1"/>
          </p:cNvSpPr>
          <p:nvPr>
            <p:ph type="title"/>
          </p:nvPr>
        </p:nvSpPr>
        <p:spPr>
          <a:xfrm>
            <a:off x="1892596" y="218079"/>
            <a:ext cx="18966490" cy="823912"/>
          </a:xfrm>
        </p:spPr>
        <p:txBody>
          <a:bodyPr/>
          <a:lstStyle/>
          <a:p>
            <a:r>
              <a:rPr lang="en-US" dirty="0">
                <a:solidFill>
                  <a:srgbClr val="FF0000"/>
                </a:solidFill>
              </a:rPr>
              <a:t>WRAP : Wellness Recovery Action Plan</a:t>
            </a:r>
          </a:p>
        </p:txBody>
      </p:sp>
      <p:sp>
        <p:nvSpPr>
          <p:cNvPr id="3" name="Content Placeholder 2">
            <a:extLst>
              <a:ext uri="{FF2B5EF4-FFF2-40B4-BE49-F238E27FC236}">
                <a16:creationId xmlns:a16="http://schemas.microsoft.com/office/drawing/2014/main" id="{825E9E2C-8704-4558-B80E-9694EC1F6245}"/>
              </a:ext>
            </a:extLst>
          </p:cNvPr>
          <p:cNvSpPr>
            <a:spLocks noGrp="1"/>
          </p:cNvSpPr>
          <p:nvPr>
            <p:ph idx="1"/>
          </p:nvPr>
        </p:nvSpPr>
        <p:spPr>
          <a:xfrm>
            <a:off x="1892596" y="1041990"/>
            <a:ext cx="9037859" cy="4986669"/>
          </a:xfrm>
        </p:spPr>
        <p:txBody>
          <a:bodyPr>
            <a:normAutofit lnSpcReduction="10000"/>
          </a:bodyPr>
          <a:lstStyle/>
          <a:p>
            <a:r>
              <a:rPr lang="en-US" dirty="0"/>
              <a:t>The Wellness Recovery Action Plan</a:t>
            </a:r>
            <a:r>
              <a:rPr lang="en-US" baseline="30000" dirty="0"/>
              <a:t>®</a:t>
            </a:r>
            <a:r>
              <a:rPr lang="en-US" dirty="0"/>
              <a:t> or WRAP</a:t>
            </a:r>
            <a:r>
              <a:rPr lang="en-US" baseline="30000" dirty="0"/>
              <a:t>®</a:t>
            </a:r>
            <a:r>
              <a:rPr lang="en-US" dirty="0"/>
              <a:t>, is a self-designed prevention and wellness process that anyone can use to get well, stay well and make their life the way they want it to be. It was developed in 1997 by a group of people who were searching for ways to overcome their own mental health issues and move on to fulfilling their life dreams and goals.  It is now used extensively by people in all kinds of circumstances, and by health care and mental health systems all over the world to address all kinds of physical, mental health and life issues.</a:t>
            </a:r>
          </a:p>
          <a:p>
            <a:r>
              <a:rPr lang="en-US" b="1" dirty="0"/>
              <a:t>WRAP Will Help You:</a:t>
            </a:r>
          </a:p>
          <a:p>
            <a:pPr>
              <a:buFont typeface="Arial" panose="020B0604020202020204" pitchFamily="34" charset="0"/>
              <a:buChar char="•"/>
            </a:pPr>
            <a:r>
              <a:rPr lang="en-US" dirty="0"/>
              <a:t>Discover your own simple, safe wellness tools</a:t>
            </a:r>
          </a:p>
          <a:p>
            <a:pPr>
              <a:buFont typeface="Arial" panose="020B0604020202020204" pitchFamily="34" charset="0"/>
              <a:buChar char="•"/>
            </a:pPr>
            <a:r>
              <a:rPr lang="en-US" dirty="0"/>
              <a:t>Develop a list of things to do every day to stay as well as possible</a:t>
            </a:r>
          </a:p>
          <a:p>
            <a:pPr>
              <a:buFont typeface="Arial" panose="020B0604020202020204" pitchFamily="34" charset="0"/>
              <a:buChar char="•"/>
            </a:pPr>
            <a:r>
              <a:rPr lang="en-US" dirty="0"/>
              <a:t>Identify upsetting events, early warning signs and signs that things have gotten much worse and, using wellness tools, develop action plans for responding at these times</a:t>
            </a:r>
          </a:p>
          <a:p>
            <a:pPr>
              <a:buFont typeface="Arial" panose="020B0604020202020204" pitchFamily="34" charset="0"/>
              <a:buChar char="•"/>
            </a:pPr>
            <a:r>
              <a:rPr lang="en-US" dirty="0"/>
              <a:t>Create a crisis plan</a:t>
            </a:r>
          </a:p>
          <a:p>
            <a:pPr>
              <a:buFont typeface="Arial" panose="020B0604020202020204" pitchFamily="34" charset="0"/>
              <a:buChar char="•"/>
            </a:pPr>
            <a:r>
              <a:rPr lang="en-US" dirty="0"/>
              <a:t>Create a post-crisis plan</a:t>
            </a:r>
          </a:p>
          <a:p>
            <a:endParaRPr lang="en-US" dirty="0"/>
          </a:p>
        </p:txBody>
      </p:sp>
      <p:pic>
        <p:nvPicPr>
          <p:cNvPr id="1026" name="Picture 2" descr="Image result for wrap program mental health">
            <a:extLst>
              <a:ext uri="{FF2B5EF4-FFF2-40B4-BE49-F238E27FC236}">
                <a16:creationId xmlns:a16="http://schemas.microsoft.com/office/drawing/2014/main" id="{561759E4-0BEE-4B8A-966A-BFA19D4C0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282" y="4992097"/>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68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D41E1-F2FE-4B5A-AA0E-793BE4AF12D5}"/>
              </a:ext>
            </a:extLst>
          </p:cNvPr>
          <p:cNvSpPr/>
          <p:nvPr/>
        </p:nvSpPr>
        <p:spPr>
          <a:xfrm>
            <a:off x="2519916" y="393405"/>
            <a:ext cx="6624084" cy="5940088"/>
          </a:xfrm>
          <a:prstGeom prst="rect">
            <a:avLst/>
          </a:prstGeom>
        </p:spPr>
        <p:txBody>
          <a:bodyPr wrap="square">
            <a:spAutoFit/>
          </a:bodyPr>
          <a:lstStyle/>
          <a:p>
            <a:r>
              <a:rPr lang="en-US" sz="2000" b="1" dirty="0"/>
              <a:t>Key Recovery Concepts</a:t>
            </a:r>
          </a:p>
          <a:p>
            <a:r>
              <a:rPr lang="en-US" sz="2000" dirty="0"/>
              <a:t>Five key recovery concepts provide the foundation of effective recovery work.</a:t>
            </a:r>
          </a:p>
          <a:p>
            <a:r>
              <a:rPr lang="en-US" sz="2000" b="1" dirty="0"/>
              <a:t>Hope</a:t>
            </a:r>
            <a:r>
              <a:rPr lang="en-US" sz="2000" dirty="0"/>
              <a:t> – People who experience mental health difficulties get well, stay well and go on to meet their life dreams and goals.</a:t>
            </a:r>
          </a:p>
          <a:p>
            <a:r>
              <a:rPr lang="en-US" sz="2000" b="1" dirty="0"/>
              <a:t>Personal Responsibility</a:t>
            </a:r>
            <a:r>
              <a:rPr lang="en-US" sz="2000" dirty="0"/>
              <a:t> – It’s up to you, with the assistance of others, to take action and do what needs to be done to keep yourself well.</a:t>
            </a:r>
          </a:p>
          <a:p>
            <a:r>
              <a:rPr lang="en-US" sz="2000" b="1" dirty="0"/>
              <a:t>Education</a:t>
            </a:r>
            <a:r>
              <a:rPr lang="en-US" sz="2000" dirty="0"/>
              <a:t> – Learning all you can about what you are experiencing so you can make good decisions about all aspects of you life.</a:t>
            </a:r>
          </a:p>
          <a:p>
            <a:r>
              <a:rPr lang="en-US" sz="2000" b="1" dirty="0"/>
              <a:t>Self Advocacy</a:t>
            </a:r>
            <a:r>
              <a:rPr lang="en-US" sz="2000" dirty="0"/>
              <a:t> – Effectively reaching out to others so that you can get what it is that you need, want and deserve to support your wellness and recovery.</a:t>
            </a:r>
          </a:p>
          <a:p>
            <a:r>
              <a:rPr lang="en-US" sz="2000" b="1" dirty="0"/>
              <a:t>Support</a:t>
            </a:r>
            <a:r>
              <a:rPr lang="en-US" sz="2000" dirty="0"/>
              <a:t> – While working toward your wellness is up to you, receiving support from others, and giving support to others will help you feel better and enhance the quality of your life.</a:t>
            </a:r>
          </a:p>
        </p:txBody>
      </p:sp>
      <p:pic>
        <p:nvPicPr>
          <p:cNvPr id="4" name="Picture 3">
            <a:extLst>
              <a:ext uri="{FF2B5EF4-FFF2-40B4-BE49-F238E27FC236}">
                <a16:creationId xmlns:a16="http://schemas.microsoft.com/office/drawing/2014/main" id="{9109F7DE-2DF4-475E-8778-5C2B38E05491}"/>
              </a:ext>
            </a:extLst>
          </p:cNvPr>
          <p:cNvPicPr>
            <a:picLocks noChangeAspect="1"/>
          </p:cNvPicPr>
          <p:nvPr/>
        </p:nvPicPr>
        <p:blipFill>
          <a:blip r:embed="rId2"/>
          <a:stretch>
            <a:fillRect/>
          </a:stretch>
        </p:blipFill>
        <p:spPr>
          <a:xfrm>
            <a:off x="9611833" y="927936"/>
            <a:ext cx="2143125" cy="2143125"/>
          </a:xfrm>
          <a:prstGeom prst="rect">
            <a:avLst/>
          </a:prstGeom>
        </p:spPr>
      </p:pic>
    </p:spTree>
    <p:extLst>
      <p:ext uri="{BB962C8B-B14F-4D97-AF65-F5344CB8AC3E}">
        <p14:creationId xmlns:p14="http://schemas.microsoft.com/office/powerpoint/2010/main" val="2927230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362F-68B1-43CA-9D60-61AA1C393466}"/>
              </a:ext>
            </a:extLst>
          </p:cNvPr>
          <p:cNvSpPr>
            <a:spLocks noGrp="1"/>
          </p:cNvSpPr>
          <p:nvPr>
            <p:ph type="title"/>
          </p:nvPr>
        </p:nvSpPr>
        <p:spPr/>
        <p:txBody>
          <a:bodyPr/>
          <a:lstStyle/>
          <a:p>
            <a:r>
              <a:rPr lang="en-US" dirty="0">
                <a:solidFill>
                  <a:srgbClr val="0070C0"/>
                </a:solidFill>
              </a:rPr>
              <a:t>WRAP Training (16 hour group/class)</a:t>
            </a:r>
          </a:p>
        </p:txBody>
      </p:sp>
      <p:sp>
        <p:nvSpPr>
          <p:cNvPr id="3" name="Content Placeholder 2">
            <a:extLst>
              <a:ext uri="{FF2B5EF4-FFF2-40B4-BE49-F238E27FC236}">
                <a16:creationId xmlns:a16="http://schemas.microsoft.com/office/drawing/2014/main" id="{7F43C870-6C9A-4170-B0D2-EDDA2780B34F}"/>
              </a:ext>
            </a:extLst>
          </p:cNvPr>
          <p:cNvSpPr>
            <a:spLocks noGrp="1"/>
          </p:cNvSpPr>
          <p:nvPr>
            <p:ph idx="1"/>
          </p:nvPr>
        </p:nvSpPr>
        <p:spPr>
          <a:xfrm>
            <a:off x="2360428" y="1616149"/>
            <a:ext cx="9144184" cy="4295073"/>
          </a:xfrm>
        </p:spPr>
        <p:txBody>
          <a:bodyPr>
            <a:normAutofit/>
          </a:bodyPr>
          <a:lstStyle/>
          <a:p>
            <a:pPr>
              <a:buFont typeface="Arial" panose="020B0604020202020204" pitchFamily="34" charset="0"/>
              <a:buChar char="•"/>
            </a:pPr>
            <a:r>
              <a:rPr lang="en-US" sz="2400" dirty="0"/>
              <a:t>Creating a Wellness Toolbox</a:t>
            </a:r>
          </a:p>
          <a:p>
            <a:pPr>
              <a:buFont typeface="Arial" panose="020B0604020202020204" pitchFamily="34" charset="0"/>
              <a:buChar char="•"/>
            </a:pPr>
            <a:r>
              <a:rPr lang="en-US" sz="2400" dirty="0"/>
              <a:t>Creating a Daily Maintenance Plan</a:t>
            </a:r>
          </a:p>
          <a:p>
            <a:pPr>
              <a:buFont typeface="Arial" panose="020B0604020202020204" pitchFamily="34" charset="0"/>
              <a:buChar char="•"/>
            </a:pPr>
            <a:r>
              <a:rPr lang="en-US" sz="2400" dirty="0"/>
              <a:t>Triggers and Triggers Action Plan</a:t>
            </a:r>
          </a:p>
          <a:p>
            <a:pPr>
              <a:buFont typeface="Arial" panose="020B0604020202020204" pitchFamily="34" charset="0"/>
              <a:buChar char="•"/>
            </a:pPr>
            <a:r>
              <a:rPr lang="en-US" sz="2400" dirty="0"/>
              <a:t>Early Warning Signs and Action Plan</a:t>
            </a:r>
          </a:p>
          <a:p>
            <a:pPr>
              <a:buFont typeface="Arial" panose="020B0604020202020204" pitchFamily="34" charset="0"/>
              <a:buChar char="•"/>
            </a:pPr>
            <a:r>
              <a:rPr lang="en-US" sz="2400" dirty="0"/>
              <a:t>Advance Directive / Crisis Plan</a:t>
            </a:r>
          </a:p>
          <a:p>
            <a:pPr>
              <a:buFont typeface="Arial" panose="020B0604020202020204" pitchFamily="34" charset="0"/>
              <a:buChar char="•"/>
            </a:pPr>
            <a:r>
              <a:rPr lang="en-US" sz="2400" dirty="0"/>
              <a:t>WRAP One-on-One</a:t>
            </a:r>
          </a:p>
          <a:p>
            <a:pPr>
              <a:buFont typeface="Arial" panose="020B0604020202020204" pitchFamily="34" charset="0"/>
              <a:buChar char="•"/>
            </a:pPr>
            <a:r>
              <a:rPr lang="en-US" sz="2400" dirty="0"/>
              <a:t>Key Recovery Concepts</a:t>
            </a:r>
          </a:p>
          <a:p>
            <a:pPr>
              <a:buFont typeface="Arial" panose="020B0604020202020204" pitchFamily="34" charset="0"/>
              <a:buChar char="•"/>
            </a:pPr>
            <a:r>
              <a:rPr lang="en-US" sz="2400" dirty="0"/>
              <a:t>WRAP Values and Ethics: Mental Health Recovery and WRAP</a:t>
            </a:r>
          </a:p>
          <a:p>
            <a:endParaRPr lang="en-US" dirty="0"/>
          </a:p>
        </p:txBody>
      </p:sp>
    </p:spTree>
    <p:extLst>
      <p:ext uri="{BB962C8B-B14F-4D97-AF65-F5344CB8AC3E}">
        <p14:creationId xmlns:p14="http://schemas.microsoft.com/office/powerpoint/2010/main" val="2393227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phic-steps.jpg"/>
          <p:cNvPicPr>
            <a:picLocks noGrp="1" noChangeAspect="1"/>
          </p:cNvPicPr>
          <p:nvPr>
            <p:ph idx="1"/>
          </p:nvPr>
        </p:nvPicPr>
        <p:blipFill>
          <a:blip r:embed="rId2"/>
          <a:stretch>
            <a:fillRect/>
          </a:stretch>
        </p:blipFill>
        <p:spPr>
          <a:xfrm>
            <a:off x="2419983" y="0"/>
            <a:ext cx="9113577" cy="6858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a:bodyPr>
          <a:lstStyle/>
          <a:p>
            <a:r>
              <a:rPr lang="en-US" sz="3600" dirty="0"/>
              <a:t>Sherlock Holmes (pg 227)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Holmes’ Case Study</a:t>
            </a:r>
          </a:p>
        </p:txBody>
      </p:sp>
      <p:sp>
        <p:nvSpPr>
          <p:cNvPr id="3" name="Content Placeholder 2"/>
          <p:cNvSpPr>
            <a:spLocks noGrp="1"/>
          </p:cNvSpPr>
          <p:nvPr>
            <p:ph idx="1"/>
          </p:nvPr>
        </p:nvSpPr>
        <p:spPr/>
        <p:txBody>
          <a:bodyPr>
            <a:normAutofit/>
          </a:bodyPr>
          <a:lstStyle/>
          <a:p>
            <a:r>
              <a:rPr lang="en-US" sz="4000" dirty="0"/>
              <a:t>What are Mr. Holmes’:</a:t>
            </a:r>
          </a:p>
          <a:p>
            <a:pPr marL="742950" indent="-742950">
              <a:buAutoNum type="arabicPeriod"/>
            </a:pPr>
            <a:r>
              <a:rPr lang="en-US" sz="4000" dirty="0"/>
              <a:t>Symptoms</a:t>
            </a:r>
          </a:p>
          <a:p>
            <a:pPr marL="742950" indent="-742950">
              <a:buAutoNum type="arabicPeriod"/>
            </a:pPr>
            <a:r>
              <a:rPr lang="en-US" sz="4000" dirty="0"/>
              <a:t>Impairments in functioning</a:t>
            </a:r>
          </a:p>
          <a:p>
            <a:pPr marL="742950" indent="-742950">
              <a:buAutoNum type="arabicPeriod"/>
            </a:pPr>
            <a:r>
              <a:rPr lang="en-US" sz="4000" dirty="0"/>
              <a:t>Treatment Needs</a:t>
            </a:r>
          </a:p>
          <a:p>
            <a:pPr marL="742950" indent="-742950">
              <a:buAutoNum type="arabicPeriod"/>
            </a:pPr>
            <a:r>
              <a:rPr lang="en-US" sz="4000" dirty="0"/>
              <a:t>Possible Goals for Treatment</a:t>
            </a:r>
          </a:p>
          <a:p>
            <a:endParaRPr lang="en-US" sz="4000" dirty="0"/>
          </a:p>
          <a:p>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2026493"/>
          </a:xfrm>
        </p:spPr>
        <p:txBody>
          <a:bodyPr/>
          <a:lstStyle/>
          <a:p>
            <a:r>
              <a:rPr lang="en-US" dirty="0"/>
              <a:t>What are Mr. Holmes’  “Strengths” and available Resources ?</a:t>
            </a:r>
          </a:p>
        </p:txBody>
      </p:sp>
      <p:sp>
        <p:nvSpPr>
          <p:cNvPr id="3" name="Content Placeholder 2"/>
          <p:cNvSpPr>
            <a:spLocks noGrp="1"/>
          </p:cNvSpPr>
          <p:nvPr>
            <p:ph idx="1"/>
          </p:nvPr>
        </p:nvSpPr>
        <p:spPr>
          <a:xfrm>
            <a:off x="2334569" y="2110450"/>
            <a:ext cx="8915400" cy="3777622"/>
          </a:xfrm>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else would you consult regarding the care and treatment of Mr. Holmes?</a:t>
            </a:r>
          </a:p>
        </p:txBody>
      </p:sp>
      <p:sp>
        <p:nvSpPr>
          <p:cNvPr id="3" name="Content Placeholder 2"/>
          <p:cNvSpPr>
            <a:spLocks noGrp="1"/>
          </p:cNvSpPr>
          <p:nvPr>
            <p:ph idx="1"/>
          </p:nvPr>
        </p:nvSpPr>
        <p:spPr>
          <a:xfrm>
            <a:off x="2589212" y="1805651"/>
            <a:ext cx="8915400" cy="4791919"/>
          </a:xfrm>
        </p:spPr>
        <p:txBody>
          <a:bodyPr>
            <a:normAutofit/>
          </a:bodyPr>
          <a:lstStyle/>
          <a:p>
            <a:r>
              <a:rPr lang="en-US" sz="3600" dirty="0"/>
              <a:t>Primary Care Physician</a:t>
            </a:r>
          </a:p>
          <a:p>
            <a:r>
              <a:rPr lang="en-US" sz="3600" dirty="0"/>
              <a:t>Psychiatry</a:t>
            </a:r>
          </a:p>
          <a:p>
            <a:r>
              <a:rPr lang="en-US" sz="3600" dirty="0"/>
              <a:t>Family Members/Family Therapist</a:t>
            </a:r>
          </a:p>
          <a:p>
            <a:r>
              <a:rPr lang="en-US" sz="3600" dirty="0"/>
              <a:t>NA/AA Group and Sponsor</a:t>
            </a:r>
          </a:p>
          <a:p>
            <a:r>
              <a:rPr lang="en-US" sz="3600" dirty="0"/>
              <a:t>Educational or Vocational Services</a:t>
            </a:r>
          </a:p>
          <a:p>
            <a:r>
              <a:rPr lang="en-US" sz="3600" dirty="0"/>
              <a:t>Others ?</a:t>
            </a:r>
          </a:p>
          <a:p>
            <a:endParaRPr 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45" y="358815"/>
            <a:ext cx="9467468" cy="2789499"/>
          </a:xfrm>
        </p:spPr>
        <p:txBody>
          <a:bodyPr>
            <a:normAutofit/>
          </a:bodyPr>
          <a:lstStyle/>
          <a:p>
            <a:r>
              <a:rPr lang="en-US" dirty="0"/>
              <a:t>If the goal is for Mr. Holmes to live a drug free lifestyle and maintain sobriety, what would be 3 Objectives (or short-term goals) for at this time ?</a:t>
            </a:r>
          </a:p>
        </p:txBody>
      </p:sp>
      <p:sp>
        <p:nvSpPr>
          <p:cNvPr id="3" name="Content Placeholder 2"/>
          <p:cNvSpPr>
            <a:spLocks noGrp="1"/>
          </p:cNvSpPr>
          <p:nvPr>
            <p:ph idx="1"/>
          </p:nvPr>
        </p:nvSpPr>
        <p:spPr>
          <a:xfrm>
            <a:off x="2199190" y="3125165"/>
            <a:ext cx="9305422" cy="3310358"/>
          </a:xfrm>
        </p:spPr>
        <p:txBody>
          <a:bodyPr>
            <a:normAutofit/>
          </a:bodyPr>
          <a:lstStyle/>
          <a:p>
            <a:r>
              <a:rPr lang="en-US" sz="2800" b="1" dirty="0"/>
              <a:t>1.</a:t>
            </a:r>
          </a:p>
          <a:p>
            <a:endParaRPr lang="en-US" sz="2800" b="1" dirty="0"/>
          </a:p>
          <a:p>
            <a:r>
              <a:rPr lang="en-US" sz="2800" b="1" dirty="0"/>
              <a:t>2.</a:t>
            </a:r>
          </a:p>
          <a:p>
            <a:endParaRPr lang="en-US" sz="2800" b="1" dirty="0"/>
          </a:p>
          <a:p>
            <a:r>
              <a:rPr lang="en-US" sz="2800" b="1"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5875"/>
          </a:xfrm>
        </p:spPr>
        <p:txBody>
          <a:bodyPr/>
          <a:lstStyle/>
          <a:p>
            <a:r>
              <a:rPr lang="en-US" dirty="0"/>
              <a:t>DSM-5 and Substance Use Disorders</a:t>
            </a:r>
          </a:p>
        </p:txBody>
      </p:sp>
      <p:sp>
        <p:nvSpPr>
          <p:cNvPr id="3" name="Content Placeholder 2"/>
          <p:cNvSpPr>
            <a:spLocks noGrp="1"/>
          </p:cNvSpPr>
          <p:nvPr>
            <p:ph idx="1"/>
          </p:nvPr>
        </p:nvSpPr>
        <p:spPr>
          <a:xfrm>
            <a:off x="2163336" y="1435261"/>
            <a:ext cx="10028664" cy="5116010"/>
          </a:xfrm>
        </p:spPr>
        <p:txBody>
          <a:bodyPr>
            <a:normAutofit/>
          </a:bodyPr>
          <a:lstStyle/>
          <a:p>
            <a:r>
              <a:rPr lang="en-US" sz="2800" dirty="0"/>
              <a:t>The DSM-5 breaks Substance-related Disorders into 10 separate classes of Drugs:</a:t>
            </a:r>
          </a:p>
          <a:p>
            <a:pPr>
              <a:buNone/>
            </a:pPr>
            <a:r>
              <a:rPr lang="en-US" sz="2800" dirty="0"/>
              <a:t>1. Alcohol									2. Caffeine</a:t>
            </a:r>
          </a:p>
          <a:p>
            <a:pPr>
              <a:buNone/>
            </a:pPr>
            <a:r>
              <a:rPr lang="en-US" sz="2800" dirty="0"/>
              <a:t>3. Cannabis								4. Opioid</a:t>
            </a:r>
          </a:p>
          <a:p>
            <a:pPr>
              <a:buNone/>
            </a:pPr>
            <a:r>
              <a:rPr lang="en-US" sz="2800" dirty="0"/>
              <a:t>5. Tobacco</a:t>
            </a:r>
          </a:p>
          <a:p>
            <a:pPr>
              <a:buNone/>
            </a:pPr>
            <a:r>
              <a:rPr lang="en-US" sz="2800" dirty="0"/>
              <a:t>6. Hallucinogens – ingested		7. Hallucinogens- Inhaled</a:t>
            </a:r>
          </a:p>
          <a:p>
            <a:pPr>
              <a:buNone/>
            </a:pPr>
            <a:r>
              <a:rPr lang="en-US" sz="2800" dirty="0"/>
              <a:t>8. Sedatives, hypnotics, anxiolytics</a:t>
            </a:r>
          </a:p>
          <a:p>
            <a:pPr>
              <a:buNone/>
            </a:pPr>
            <a:r>
              <a:rPr lang="en-US" sz="2800" dirty="0"/>
              <a:t>9. Stimulant (amphetamines and cocaine)</a:t>
            </a:r>
          </a:p>
          <a:p>
            <a:pPr>
              <a:buNone/>
            </a:pPr>
            <a:r>
              <a:rPr lang="en-US" sz="2800" dirty="0"/>
              <a:t>10. Other or Unknown Substances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11215"/>
            <a:ext cx="11033761" cy="2201505"/>
          </a:xfrm>
        </p:spPr>
        <p:txBody>
          <a:bodyPr>
            <a:normAutofit/>
          </a:bodyPr>
          <a:lstStyle/>
          <a:p>
            <a:r>
              <a:rPr lang="en-US" dirty="0"/>
              <a:t>Goal 1:  The patient will maintain a drug free</a:t>
            </a:r>
            <a:br>
              <a:rPr lang="en-US" dirty="0"/>
            </a:br>
            <a:r>
              <a:rPr lang="en-US" dirty="0"/>
              <a:t>            lifestyle for one year.</a:t>
            </a:r>
            <a:br>
              <a:rPr lang="en-US" dirty="0"/>
            </a:br>
            <a:r>
              <a:rPr lang="en-US" dirty="0"/>
              <a:t>Objectives:</a:t>
            </a:r>
          </a:p>
        </p:txBody>
      </p:sp>
      <p:sp>
        <p:nvSpPr>
          <p:cNvPr id="3" name="Content Placeholder 2"/>
          <p:cNvSpPr>
            <a:spLocks noGrp="1"/>
          </p:cNvSpPr>
          <p:nvPr>
            <p:ph idx="1"/>
          </p:nvPr>
        </p:nvSpPr>
        <p:spPr>
          <a:xfrm>
            <a:off x="400050" y="2362200"/>
            <a:ext cx="11104562" cy="4495800"/>
          </a:xfrm>
        </p:spPr>
        <p:txBody>
          <a:bodyPr>
            <a:normAutofit fontScale="92500" lnSpcReduction="10000"/>
          </a:bodyPr>
          <a:lstStyle/>
          <a:p>
            <a:r>
              <a:rPr lang="en-US" sz="2800" b="1" dirty="0"/>
              <a:t>1.  </a:t>
            </a:r>
            <a:r>
              <a:rPr lang="en-US" sz="2800" dirty="0"/>
              <a:t>Patient will abstain from all alcohol, non-prescribed </a:t>
            </a:r>
          </a:p>
          <a:p>
            <a:pPr>
              <a:buNone/>
            </a:pPr>
            <a:r>
              <a:rPr lang="en-US" sz="2800" dirty="0"/>
              <a:t>          medications, and drugs for 12 months. (</a:t>
            </a:r>
            <a:r>
              <a:rPr lang="en-US" sz="2800" dirty="0">
                <a:solidFill>
                  <a:srgbClr val="FF0000"/>
                </a:solidFill>
              </a:rPr>
              <a:t>same as goal ?</a:t>
            </a:r>
            <a:r>
              <a:rPr lang="en-US" sz="2800" dirty="0">
                <a:solidFill>
                  <a:schemeClr val="tx1"/>
                </a:solidFill>
              </a:rPr>
              <a:t>)</a:t>
            </a:r>
            <a:endParaRPr lang="en-US" sz="2800" b="1" dirty="0"/>
          </a:p>
          <a:p>
            <a:endParaRPr lang="en-US" sz="2800" b="1" dirty="0"/>
          </a:p>
          <a:p>
            <a:r>
              <a:rPr lang="en-US" sz="2800" b="1" dirty="0"/>
              <a:t>2.  </a:t>
            </a:r>
            <a:r>
              <a:rPr lang="en-US" sz="2800" dirty="0"/>
              <a:t>Patient will participate in at least 8 NA meetings, in at least </a:t>
            </a:r>
          </a:p>
          <a:p>
            <a:pPr>
              <a:buNone/>
            </a:pPr>
            <a:r>
              <a:rPr lang="en-US" sz="2800" dirty="0"/>
              <a:t>         3 different group settings in 30 days, then maintain weekly NA</a:t>
            </a:r>
          </a:p>
          <a:p>
            <a:pPr>
              <a:buNone/>
            </a:pPr>
            <a:r>
              <a:rPr lang="en-US" sz="2800" dirty="0"/>
              <a:t>         participation   (12 months)</a:t>
            </a:r>
            <a:endParaRPr lang="en-US" sz="2800" b="1" dirty="0"/>
          </a:p>
          <a:p>
            <a:endParaRPr lang="en-US" sz="2800" b="1" dirty="0"/>
          </a:p>
          <a:p>
            <a:r>
              <a:rPr lang="en-US" sz="2800" b="1" dirty="0"/>
              <a:t>3.</a:t>
            </a:r>
            <a:r>
              <a:rPr lang="en-US" sz="2800" dirty="0"/>
              <a:t>  Patient will identify three different “triggers” that have</a:t>
            </a:r>
          </a:p>
          <a:p>
            <a:pPr>
              <a:buNone/>
            </a:pPr>
            <a:r>
              <a:rPr lang="en-US" sz="2800" dirty="0"/>
              <a:t>          lead to drug use in the past (0ne month).</a:t>
            </a:r>
            <a:endParaRPr lang="en-US" sz="28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B33B-C7E8-4CA9-AD78-CDC4330A76BE}"/>
              </a:ext>
            </a:extLst>
          </p:cNvPr>
          <p:cNvSpPr>
            <a:spLocks noGrp="1"/>
          </p:cNvSpPr>
          <p:nvPr>
            <p:ph type="title"/>
          </p:nvPr>
        </p:nvSpPr>
        <p:spPr>
          <a:xfrm>
            <a:off x="1914525" y="400050"/>
            <a:ext cx="9590087" cy="1638300"/>
          </a:xfrm>
        </p:spPr>
        <p:txBody>
          <a:bodyPr>
            <a:normAutofit fontScale="90000"/>
          </a:bodyPr>
          <a:lstStyle/>
          <a:p>
            <a:r>
              <a:rPr lang="en-US" dirty="0"/>
              <a:t>Goal 2: </a:t>
            </a:r>
            <a:r>
              <a:rPr lang="en-US" sz="3200" dirty="0"/>
              <a:t>Patient will report a score of 70 or higher on the Quality of Life Scale for 4 consecutive weeks (6 months).</a:t>
            </a:r>
            <a:r>
              <a:rPr lang="en-US" dirty="0"/>
              <a:t> </a:t>
            </a:r>
          </a:p>
        </p:txBody>
      </p:sp>
      <p:sp>
        <p:nvSpPr>
          <p:cNvPr id="3" name="Content Placeholder 2">
            <a:extLst>
              <a:ext uri="{FF2B5EF4-FFF2-40B4-BE49-F238E27FC236}">
                <a16:creationId xmlns:a16="http://schemas.microsoft.com/office/drawing/2014/main" id="{CD9104BF-2B59-4708-87C4-BC0C1CC6F5C8}"/>
              </a:ext>
            </a:extLst>
          </p:cNvPr>
          <p:cNvSpPr>
            <a:spLocks noGrp="1"/>
          </p:cNvSpPr>
          <p:nvPr>
            <p:ph idx="1"/>
          </p:nvPr>
        </p:nvSpPr>
        <p:spPr>
          <a:xfrm>
            <a:off x="1914525" y="2133599"/>
            <a:ext cx="9590087" cy="4200525"/>
          </a:xfrm>
        </p:spPr>
        <p:txBody>
          <a:bodyPr>
            <a:normAutofit/>
          </a:bodyPr>
          <a:lstStyle/>
          <a:p>
            <a:r>
              <a:rPr lang="en-US" sz="2800" dirty="0"/>
              <a:t>Objective 1: Patient will complete an Interests Survey and identify at least two areas that can be used to participate in to relieve episodes of boredom and effectively  engage in these activities at least 3 times ( 90 days).</a:t>
            </a:r>
          </a:p>
          <a:p>
            <a:r>
              <a:rPr lang="en-US" sz="2800" dirty="0"/>
              <a:t>Objective 2:  Patient will be taught CBT reframing techniques to address dissatisfied thoughts or boredom and journal these incidents on a weekly basis (90 days).</a:t>
            </a:r>
          </a:p>
        </p:txBody>
      </p:sp>
    </p:spTree>
    <p:extLst>
      <p:ext uri="{BB962C8B-B14F-4D97-AF65-F5344CB8AC3E}">
        <p14:creationId xmlns:p14="http://schemas.microsoft.com/office/powerpoint/2010/main" val="3086673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Interventions would you employ?</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Safety Concerns need to be included into his Treatment Plan ?</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monitor and assess the effectiveness of this Treatment Plan?</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a:xfrm>
            <a:off x="2095018" y="1551008"/>
            <a:ext cx="9409594" cy="4360214"/>
          </a:xfrm>
        </p:spPr>
        <p:txBody>
          <a:bodyPr>
            <a:normAutofit/>
          </a:bodyPr>
          <a:lstStyle/>
          <a:p>
            <a:r>
              <a:rPr lang="en-US" sz="3200" dirty="0"/>
              <a:t>Prevalence rate 36% for Tobacco Use.</a:t>
            </a:r>
          </a:p>
          <a:p>
            <a:r>
              <a:rPr lang="en-US" sz="3200" dirty="0"/>
              <a:t>Prevalence rate 8.5% for Alcohol Abuse.</a:t>
            </a:r>
          </a:p>
          <a:p>
            <a:r>
              <a:rPr lang="en-US" sz="3200" dirty="0"/>
              <a:t>Prevalence rate 9.4% for other Substances.</a:t>
            </a:r>
          </a:p>
          <a:p>
            <a:r>
              <a:rPr lang="en-US" sz="3200" dirty="0"/>
              <a:t>About 20% With Mood or Anxiety disorder also suffer from Substance Use Disorder</a:t>
            </a:r>
          </a:p>
          <a:p>
            <a:r>
              <a:rPr lang="en-US" sz="3200" dirty="0"/>
              <a:t>About 78% with Substance Use Disorder also experience another psychiatric disorder.</a:t>
            </a:r>
          </a:p>
          <a:p>
            <a:pPr>
              <a:buNone/>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18553"/>
          </a:xfrm>
        </p:spPr>
        <p:txBody>
          <a:bodyPr/>
          <a:lstStyle/>
          <a:p>
            <a:r>
              <a:rPr lang="en-US" dirty="0"/>
              <a:t>Prevalence of Substance Use</a:t>
            </a:r>
          </a:p>
        </p:txBody>
      </p:sp>
      <p:sp>
        <p:nvSpPr>
          <p:cNvPr id="3" name="Content Placeholder 2"/>
          <p:cNvSpPr>
            <a:spLocks noGrp="1"/>
          </p:cNvSpPr>
          <p:nvPr>
            <p:ph idx="1"/>
          </p:nvPr>
        </p:nvSpPr>
        <p:spPr>
          <a:xfrm>
            <a:off x="2589211" y="1388961"/>
            <a:ext cx="9274839" cy="5469039"/>
          </a:xfrm>
        </p:spPr>
        <p:txBody>
          <a:bodyPr>
            <a:normAutofit lnSpcReduction="10000"/>
          </a:bodyPr>
          <a:lstStyle/>
          <a:p>
            <a:r>
              <a:rPr lang="en-US" sz="2800" dirty="0"/>
              <a:t>Individuals 18-24 years of age have a relatively high prevalence rate for virtually every substance.</a:t>
            </a:r>
          </a:p>
          <a:p>
            <a:r>
              <a:rPr lang="en-US" sz="2800" dirty="0"/>
              <a:t>Alcohol Use Disorder is more common in middle age.</a:t>
            </a:r>
          </a:p>
          <a:p>
            <a:r>
              <a:rPr lang="en-US" sz="2800" dirty="0"/>
              <a:t>Substances are abused more by men than women.  Inner-city more so than country dwellers.  More by non-graduates than college graduates.</a:t>
            </a:r>
          </a:p>
          <a:p>
            <a:r>
              <a:rPr lang="en-US" sz="2800" dirty="0"/>
              <a:t>Different races appear to have the same overall rate of substance abuse, although the substances misused may differ.</a:t>
            </a:r>
          </a:p>
          <a:p>
            <a:r>
              <a:rPr lang="en-US" sz="2800" dirty="0"/>
              <a:t>After age 44, substance misuse declines for both sexes.</a:t>
            </a: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&amp; Heroin Overdoses</a:t>
            </a:r>
            <a:br>
              <a:rPr lang="en-US" dirty="0"/>
            </a:br>
            <a:r>
              <a:rPr lang="en-US" dirty="0"/>
              <a:t>(CDC; 2016)</a:t>
            </a:r>
          </a:p>
        </p:txBody>
      </p:sp>
      <p:sp>
        <p:nvSpPr>
          <p:cNvPr id="3" name="Content Placeholder 2"/>
          <p:cNvSpPr>
            <a:spLocks noGrp="1"/>
          </p:cNvSpPr>
          <p:nvPr>
            <p:ph idx="1"/>
          </p:nvPr>
        </p:nvSpPr>
        <p:spPr>
          <a:xfrm>
            <a:off x="1785220" y="1905000"/>
            <a:ext cx="9719392" cy="4850844"/>
          </a:xfrm>
        </p:spPr>
        <p:txBody>
          <a:bodyPr>
            <a:normAutofit fontScale="70000" lnSpcReduction="20000"/>
          </a:bodyPr>
          <a:lstStyle/>
          <a:p>
            <a:r>
              <a:rPr lang="en-US" sz="2800" dirty="0"/>
              <a:t>12.4 Million patients abuse pain medications per year.</a:t>
            </a:r>
          </a:p>
          <a:p>
            <a:r>
              <a:rPr lang="en-US" sz="2800" dirty="0"/>
              <a:t>7% of teens/young adult abuse opioids (NYT:11/11/18)</a:t>
            </a:r>
          </a:p>
          <a:p>
            <a:r>
              <a:rPr lang="en-US" sz="2800" dirty="0"/>
              <a:t>1 person dies every </a:t>
            </a:r>
            <a:r>
              <a:rPr lang="en-US" sz="2800"/>
              <a:t>7 minutes </a:t>
            </a:r>
            <a:r>
              <a:rPr lang="en-US" sz="2800" dirty="0"/>
              <a:t>by opioid overdose in U.S.</a:t>
            </a:r>
          </a:p>
          <a:p>
            <a:endParaRPr lang="en-US" sz="2800" dirty="0"/>
          </a:p>
          <a:p>
            <a:r>
              <a:rPr lang="en-US" sz="2800" dirty="0"/>
              <a:t>84 Deaths per day from OD in 2015(78/day by Opioid; 162 total)</a:t>
            </a:r>
          </a:p>
          <a:p>
            <a:pPr marL="0" indent="0">
              <a:buNone/>
            </a:pPr>
            <a:r>
              <a:rPr lang="en-US" sz="2800" dirty="0"/>
              <a:t>        </a:t>
            </a:r>
            <a:r>
              <a:rPr lang="en-US" sz="2800" dirty="0">
                <a:solidFill>
                  <a:schemeClr val="accent1">
                    <a:lumMod val="60000"/>
                    <a:lumOff val="40000"/>
                  </a:schemeClr>
                </a:solidFill>
              </a:rPr>
              <a:t>(64,000 deaths by OD or 175 deaths/day in 2016)</a:t>
            </a:r>
          </a:p>
          <a:p>
            <a:pPr marL="0" indent="0">
              <a:buNone/>
            </a:pPr>
            <a:r>
              <a:rPr lang="en-US" sz="2800" dirty="0">
                <a:solidFill>
                  <a:schemeClr val="accent1">
                    <a:lumMod val="60000"/>
                    <a:lumOff val="40000"/>
                  </a:schemeClr>
                </a:solidFill>
              </a:rPr>
              <a:t>        (72,000 deaths in 2017 0r 197/day)</a:t>
            </a:r>
          </a:p>
          <a:p>
            <a:pPr marL="0" indent="0">
              <a:buNone/>
            </a:pPr>
            <a:r>
              <a:rPr lang="en-US" sz="2800" dirty="0">
                <a:solidFill>
                  <a:schemeClr val="accent1">
                    <a:lumMod val="60000"/>
                    <a:lumOff val="40000"/>
                  </a:schemeClr>
                </a:solidFill>
              </a:rPr>
              <a:t>	  (1999 there were 22,400; an average of 56 deaths per day)</a:t>
            </a:r>
          </a:p>
          <a:p>
            <a:pPr marL="0" indent="0">
              <a:buNone/>
            </a:pPr>
            <a:endParaRPr lang="en-US" sz="2800" dirty="0"/>
          </a:p>
          <a:p>
            <a:r>
              <a:rPr lang="en-US" sz="2800" dirty="0"/>
              <a:t>4 out of 5 Heroin users started on pain medications</a:t>
            </a:r>
          </a:p>
          <a:p>
            <a:r>
              <a:rPr lang="en-US" sz="2800" dirty="0" err="1"/>
              <a:t>Carfentanil</a:t>
            </a:r>
            <a:r>
              <a:rPr lang="en-US" sz="2800" dirty="0"/>
              <a:t> : synthetic opioid Fentanyl – 1000 times more powerful than morphine.</a:t>
            </a:r>
          </a:p>
          <a:p>
            <a:r>
              <a:rPr lang="en-US" sz="2800" dirty="0"/>
              <a:t>U. S. consumers 99 % of the World’s Oxycodone pain medications.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62150" y="800100"/>
            <a:ext cx="9542462" cy="5111122"/>
          </a:xfrm>
        </p:spPr>
        <p:txBody>
          <a:bodyPr>
            <a:normAutofit/>
          </a:bodyPr>
          <a:lstStyle/>
          <a:p>
            <a:pPr>
              <a:buNone/>
            </a:pPr>
            <a:r>
              <a:rPr lang="en-US" sz="3200" dirty="0"/>
              <a:t>The Addictions also includes a group of repetitive disorders, which some define as </a:t>
            </a:r>
            <a:r>
              <a:rPr lang="en-US" sz="3200" b="1" i="1" dirty="0"/>
              <a:t>Behavioral Addictions</a:t>
            </a:r>
            <a:r>
              <a:rPr lang="en-US" sz="3200" dirty="0"/>
              <a:t> including:</a:t>
            </a:r>
          </a:p>
          <a:p>
            <a:pPr>
              <a:buNone/>
            </a:pPr>
            <a:r>
              <a:rPr lang="en-US" sz="3200" dirty="0"/>
              <a:t>	Gambling addiction</a:t>
            </a:r>
          </a:p>
          <a:p>
            <a:pPr>
              <a:buNone/>
            </a:pPr>
            <a:r>
              <a:rPr lang="en-US" sz="3200" dirty="0"/>
              <a:t>	Sex addiction</a:t>
            </a:r>
          </a:p>
          <a:p>
            <a:pPr>
              <a:buNone/>
            </a:pPr>
            <a:r>
              <a:rPr lang="en-US" sz="3200" dirty="0"/>
              <a:t>	Exercise addiction</a:t>
            </a:r>
          </a:p>
          <a:p>
            <a:pPr>
              <a:buNone/>
            </a:pPr>
            <a:r>
              <a:rPr lang="en-US" sz="3200" dirty="0"/>
              <a:t>   Gaming (WHO 2018)</a:t>
            </a:r>
          </a:p>
        </p:txBody>
      </p:sp>
      <p:pic>
        <p:nvPicPr>
          <p:cNvPr id="4" name="Picture 3" descr="crave.jpg"/>
          <p:cNvPicPr>
            <a:picLocks noChangeAspect="1"/>
          </p:cNvPicPr>
          <p:nvPr/>
        </p:nvPicPr>
        <p:blipFill>
          <a:blip r:embed="rId2"/>
          <a:stretch>
            <a:fillRect/>
          </a:stretch>
        </p:blipFill>
        <p:spPr>
          <a:xfrm>
            <a:off x="7429500" y="2457450"/>
            <a:ext cx="3200400" cy="3200400"/>
          </a:xfrm>
          <a:prstGeom prst="rect">
            <a:avLst/>
          </a:prstGeom>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1824</TotalTime>
  <Words>1566</Words>
  <Application>Microsoft Office PowerPoint</Application>
  <PresentationFormat>Widescreen</PresentationFormat>
  <Paragraphs>224</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Century Gothic</vt:lpstr>
      <vt:lpstr>Wingdings 3</vt:lpstr>
      <vt:lpstr>Wisp</vt:lpstr>
      <vt:lpstr>PSY  6670 Diagnosis &amp; Treatment Planning  Lecture 3 : Substance Related Disorders Treatment Planning</vt:lpstr>
      <vt:lpstr>LiveText Assignment 1: Goal  &amp; Objective for Major Depression</vt:lpstr>
      <vt:lpstr>Definition of “Substance”</vt:lpstr>
      <vt:lpstr>PowerPoint Presentation</vt:lpstr>
      <vt:lpstr>DSM-5 and Substance Use Disorders</vt:lpstr>
      <vt:lpstr>Epidemiology</vt:lpstr>
      <vt:lpstr>Prevalence of Substance Use</vt:lpstr>
      <vt:lpstr>Opioid &amp; Heroin Overdoses (CDC; 2016)</vt:lpstr>
      <vt:lpstr>PowerPoint Presentation</vt:lpstr>
      <vt:lpstr>PowerPoint Presentation</vt:lpstr>
      <vt:lpstr>Definition of Severity</vt:lpstr>
      <vt:lpstr>Use of Multiple Substances</vt:lpstr>
      <vt:lpstr>PowerPoint Presentation</vt:lpstr>
      <vt:lpstr>Assessment if Suspected Substance Misuse:</vt:lpstr>
      <vt:lpstr>Assessment if Suspected Substance Misuse:</vt:lpstr>
      <vt:lpstr>Assessment if Suspected Substance Misuse:</vt:lpstr>
      <vt:lpstr>Assessment if Suspected Substance Misuse:</vt:lpstr>
      <vt:lpstr>Assessment if Suspected Substance Misuse:</vt:lpstr>
      <vt:lpstr>Assessment if Suspected Substance Misuse:</vt:lpstr>
      <vt:lpstr>PowerPoint Presentation</vt:lpstr>
      <vt:lpstr>Assessment if Suspected Substance Misuse:</vt:lpstr>
      <vt:lpstr>PowerPoint Presentation</vt:lpstr>
      <vt:lpstr>Psychosocial  Interventions</vt:lpstr>
      <vt:lpstr>PowerPoint Presentation</vt:lpstr>
      <vt:lpstr>PowerPoint Presentation</vt:lpstr>
      <vt:lpstr>PowerPoint Presentation</vt:lpstr>
      <vt:lpstr>PowerPoint Presentation</vt:lpstr>
      <vt:lpstr>MAT: Medication Assisted Treatment</vt:lpstr>
      <vt:lpstr>MAT continued:</vt:lpstr>
      <vt:lpstr>Psychosocial  Interventions</vt:lpstr>
      <vt:lpstr>Safety Awareness and Planning</vt:lpstr>
      <vt:lpstr>Psychotropic Medications</vt:lpstr>
      <vt:lpstr>PowerPoint Presentation</vt:lpstr>
      <vt:lpstr>Safety Concerns for Substance Use Disorders</vt:lpstr>
      <vt:lpstr>PowerPoint Presentation</vt:lpstr>
      <vt:lpstr>PowerPoint Presentation</vt:lpstr>
      <vt:lpstr>PowerPoint Presentation</vt:lpstr>
      <vt:lpstr>PowerPoint Presentation</vt:lpstr>
      <vt:lpstr>PowerPoint Presentation</vt:lpstr>
      <vt:lpstr>AA Treatment Outcomes ,2020</vt:lpstr>
      <vt:lpstr>WRAP : Wellness Recovery Action Plan</vt:lpstr>
      <vt:lpstr>PowerPoint Presentation</vt:lpstr>
      <vt:lpstr>WRAP Training (16 hour group/class)</vt:lpstr>
      <vt:lpstr>PowerPoint Presentation</vt:lpstr>
      <vt:lpstr>Case Study</vt:lpstr>
      <vt:lpstr>Holmes’ Case Study</vt:lpstr>
      <vt:lpstr>What are Mr. Holmes’  “Strengths” and available Resources ?</vt:lpstr>
      <vt:lpstr>Who else would you consult regarding the care and treatment of Mr. Holmes?</vt:lpstr>
      <vt:lpstr>If the goal is for Mr. Holmes to live a drug free lifestyle and maintain sobriety, what would be 3 Objectives (or short-term goals) for at this time ?</vt:lpstr>
      <vt:lpstr>Goal 1:  The patient will maintain a drug free             lifestyle for one year. Objectives:</vt:lpstr>
      <vt:lpstr>Goal 2: Patient will report a score of 70 or higher on the Quality of Life Scale for 4 consecutive weeks (6 months). </vt:lpstr>
      <vt:lpstr>What Interventions would you employ?</vt:lpstr>
      <vt:lpstr>What Safety Concerns need to be included into his Treatment Plan ?</vt:lpstr>
      <vt:lpstr>How would monitor and assess the effectiveness of this Treatment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6670 Diagnosis &amp; Treatment Planning  Lecture  3: Neurocognitive Disorders Treatment Planning</dc:title>
  <dc:creator>FirstName</dc:creator>
  <cp:lastModifiedBy>J Fairbanks</cp:lastModifiedBy>
  <cp:revision>78</cp:revision>
  <dcterms:created xsi:type="dcterms:W3CDTF">2016-01-27T18:49:51Z</dcterms:created>
  <dcterms:modified xsi:type="dcterms:W3CDTF">2020-05-06T21:11:41Z</dcterms:modified>
</cp:coreProperties>
</file>